
<file path=[Content_Types].xml><?xml version="1.0" encoding="utf-8"?>
<Types xmlns="http://schemas.openxmlformats.org/package/2006/content-types">
  <Default Extension="emf" ContentType="image/x-emf"/>
  <Default Extension="jpeg" ContentType="image/jpeg"/>
  <Default Extension="jpg" ContentType="image/jp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8.jpg" ContentType="image/jpeg"/>
  <Override PartName="/ppt/media/image30.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57.jpg" ContentType="image/jpeg"/>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41"/>
  </p:notesMasterIdLst>
  <p:sldIdLst>
    <p:sldId id="256" r:id="rId3"/>
    <p:sldId id="294" r:id="rId4"/>
    <p:sldId id="775" r:id="rId5"/>
    <p:sldId id="299" r:id="rId6"/>
    <p:sldId id="300" r:id="rId7"/>
    <p:sldId id="258" r:id="rId8"/>
    <p:sldId id="304" r:id="rId9"/>
    <p:sldId id="259" r:id="rId10"/>
    <p:sldId id="306" r:id="rId11"/>
    <p:sldId id="292" r:id="rId12"/>
    <p:sldId id="307" r:id="rId13"/>
    <p:sldId id="301" r:id="rId14"/>
    <p:sldId id="305" r:id="rId15"/>
    <p:sldId id="267" r:id="rId16"/>
    <p:sldId id="293" r:id="rId17"/>
    <p:sldId id="309" r:id="rId18"/>
    <p:sldId id="311" r:id="rId19"/>
    <p:sldId id="312" r:id="rId20"/>
    <p:sldId id="313" r:id="rId21"/>
    <p:sldId id="782" r:id="rId22"/>
    <p:sldId id="314" r:id="rId23"/>
    <p:sldId id="315" r:id="rId24"/>
    <p:sldId id="783" r:id="rId25"/>
    <p:sldId id="316" r:id="rId26"/>
    <p:sldId id="317" r:id="rId27"/>
    <p:sldId id="318" r:id="rId28"/>
    <p:sldId id="319" r:id="rId29"/>
    <p:sldId id="320" r:id="rId30"/>
    <p:sldId id="780" r:id="rId31"/>
    <p:sldId id="278" r:id="rId32"/>
    <p:sldId id="774" r:id="rId33"/>
    <p:sldId id="779" r:id="rId34"/>
    <p:sldId id="282" r:id="rId35"/>
    <p:sldId id="302" r:id="rId36"/>
    <p:sldId id="776" r:id="rId37"/>
    <p:sldId id="303" r:id="rId38"/>
    <p:sldId id="308" r:id="rId39"/>
    <p:sldId id="777" r:id="rId40"/>
  </p:sldIdLst>
  <p:sldSz cx="9144000" cy="5143500" type="screen16x9"/>
  <p:notesSz cx="6858000" cy="1381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8" userDrawn="1">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D"/>
    <a:srgbClr val="BB932E"/>
    <a:srgbClr val="B5C2B7"/>
    <a:srgbClr val="0B132B"/>
    <a:srgbClr val="3B1F2B"/>
    <a:srgbClr val="E46C0A"/>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0" autoAdjust="0"/>
    <p:restoredTop sz="73197" autoAdjust="0"/>
  </p:normalViewPr>
  <p:slideViewPr>
    <p:cSldViewPr>
      <p:cViewPr varScale="1">
        <p:scale>
          <a:sx n="117" d="100"/>
          <a:sy n="117" d="100"/>
        </p:scale>
        <p:origin x="2224" y="168"/>
      </p:cViewPr>
      <p:guideLst>
        <p:guide orient="horz" pos="2868"/>
        <p:guide pos="2160"/>
      </p:guideLst>
    </p:cSldViewPr>
  </p:slideViewPr>
  <p:outlineViewPr>
    <p:cViewPr>
      <p:scale>
        <a:sx n="33" d="100"/>
        <a:sy n="33" d="100"/>
      </p:scale>
      <p:origin x="0" y="-3490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71" d="100"/>
          <a:sy n="171" d="100"/>
        </p:scale>
        <p:origin x="8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2B1E2-A034-4445-8C56-81F429B0D25E}" type="doc">
      <dgm:prSet loTypeId="urn:microsoft.com/office/officeart/2005/8/layout/hProcess9" loCatId="list" qsTypeId="urn:microsoft.com/office/officeart/2005/8/quickstyle/simple2" qsCatId="simple" csTypeId="urn:microsoft.com/office/officeart/2005/8/colors/accent0_3" csCatId="mainScheme" phldr="1"/>
      <dgm:spPr/>
    </dgm:pt>
    <dgm:pt modelId="{45105621-A794-AA46-9AAE-D47C3669BFBF}">
      <dgm:prSet phldrT="[Text]" custT="1"/>
      <dgm:spPr/>
      <dgm:t>
        <a:bodyPr/>
        <a:lstStyle/>
        <a:p>
          <a:r>
            <a:rPr lang="en-US" sz="3200" dirty="0">
              <a:latin typeface="Arial" panose="020B0604020202020204" pitchFamily="34" charset="0"/>
              <a:cs typeface="Arial" panose="020B0604020202020204" pitchFamily="34" charset="0"/>
            </a:rPr>
            <a:t>Obesity</a:t>
          </a:r>
        </a:p>
      </dgm:t>
    </dgm:pt>
    <dgm:pt modelId="{8F60161F-1365-B64A-A8F7-6025DFE01A6F}" type="parTrans" cxnId="{47973953-14E1-7F42-BE91-64843690E64A}">
      <dgm:prSet/>
      <dgm:spPr/>
      <dgm:t>
        <a:bodyPr/>
        <a:lstStyle/>
        <a:p>
          <a:endParaRPr lang="en-US" sz="1400"/>
        </a:p>
      </dgm:t>
    </dgm:pt>
    <dgm:pt modelId="{755BEEA5-E16B-944C-A1B5-27A33CF8FBED}" type="sibTrans" cxnId="{47973953-14E1-7F42-BE91-64843690E64A}">
      <dgm:prSet/>
      <dgm:spPr/>
      <dgm:t>
        <a:bodyPr/>
        <a:lstStyle/>
        <a:p>
          <a:endParaRPr lang="en-US" sz="1400"/>
        </a:p>
      </dgm:t>
    </dgm:pt>
    <dgm:pt modelId="{31AB0AEB-0DE1-5449-8157-EC226C8EEC3D}">
      <dgm:prSet phldrT="[Text]" custT="1"/>
      <dgm:spPr/>
      <dgm:t>
        <a:bodyPr/>
        <a:lstStyle/>
        <a:p>
          <a:r>
            <a:rPr lang="en-US" sz="3000" dirty="0">
              <a:latin typeface="Arial" panose="020B0604020202020204" pitchFamily="34" charset="0"/>
              <a:cs typeface="Arial" panose="020B0604020202020204" pitchFamily="34" charset="0"/>
            </a:rPr>
            <a:t>Chronic Disease</a:t>
          </a:r>
        </a:p>
      </dgm:t>
    </dgm:pt>
    <dgm:pt modelId="{72A66ABD-02D8-164D-BCED-D5C6D4116E20}" type="parTrans" cxnId="{17AD56CB-EC92-4943-BB5D-26D00353F503}">
      <dgm:prSet/>
      <dgm:spPr/>
      <dgm:t>
        <a:bodyPr/>
        <a:lstStyle/>
        <a:p>
          <a:endParaRPr lang="en-US" sz="1400"/>
        </a:p>
      </dgm:t>
    </dgm:pt>
    <dgm:pt modelId="{94A67FCF-4CB1-E240-8C49-6F32010280AB}" type="sibTrans" cxnId="{17AD56CB-EC92-4943-BB5D-26D00353F503}">
      <dgm:prSet/>
      <dgm:spPr/>
      <dgm:t>
        <a:bodyPr/>
        <a:lstStyle/>
        <a:p>
          <a:endParaRPr lang="en-US" sz="1400"/>
        </a:p>
      </dgm:t>
    </dgm:pt>
    <dgm:pt modelId="{65C07B57-4559-0F47-A1BD-0A772E3B6294}">
      <dgm:prSet phldrT="[Text]" custT="1"/>
      <dgm:spPr>
        <a:solidFill>
          <a:schemeClr val="accent2"/>
        </a:solidFill>
      </dgm:spPr>
      <dgm:t>
        <a:bodyPr/>
        <a:lstStyle/>
        <a:p>
          <a:r>
            <a:rPr lang="en-US" sz="3200" b="1" u="sng" dirty="0">
              <a:latin typeface="Arial" panose="020B0604020202020204" pitchFamily="34" charset="0"/>
              <a:cs typeface="Arial" panose="020B0604020202020204" pitchFamily="34" charset="0"/>
            </a:rPr>
            <a:t>Death</a:t>
          </a:r>
        </a:p>
      </dgm:t>
    </dgm:pt>
    <dgm:pt modelId="{61547E84-9F85-CA42-AAEA-F7BCDCEC2C47}" type="parTrans" cxnId="{8AC8BCB3-400F-5D47-8410-6A1E48DA34B0}">
      <dgm:prSet/>
      <dgm:spPr/>
      <dgm:t>
        <a:bodyPr/>
        <a:lstStyle/>
        <a:p>
          <a:endParaRPr lang="en-US" sz="1400"/>
        </a:p>
      </dgm:t>
    </dgm:pt>
    <dgm:pt modelId="{12F7C65C-2A9E-564B-8ED1-835CF18D69E6}" type="sibTrans" cxnId="{8AC8BCB3-400F-5D47-8410-6A1E48DA34B0}">
      <dgm:prSet/>
      <dgm:spPr/>
      <dgm:t>
        <a:bodyPr/>
        <a:lstStyle/>
        <a:p>
          <a:endParaRPr lang="en-US" sz="1400"/>
        </a:p>
      </dgm:t>
    </dgm:pt>
    <dgm:pt modelId="{9EC3B068-AB62-F44B-8786-6105DEF05DE9}" type="pres">
      <dgm:prSet presAssocID="{A8C2B1E2-A034-4445-8C56-81F429B0D25E}" presName="CompostProcess" presStyleCnt="0">
        <dgm:presLayoutVars>
          <dgm:dir/>
          <dgm:resizeHandles val="exact"/>
        </dgm:presLayoutVars>
      </dgm:prSet>
      <dgm:spPr/>
    </dgm:pt>
    <dgm:pt modelId="{6415D5EC-8368-C14F-9056-742CDBD04D70}" type="pres">
      <dgm:prSet presAssocID="{A8C2B1E2-A034-4445-8C56-81F429B0D25E}" presName="arrow" presStyleLbl="bgShp" presStyleIdx="0" presStyleCnt="1"/>
      <dgm:spPr>
        <a:solidFill>
          <a:srgbClr val="00296D"/>
        </a:solidFill>
      </dgm:spPr>
    </dgm:pt>
    <dgm:pt modelId="{93D5301A-B8D7-6D49-93B8-3094E484A337}" type="pres">
      <dgm:prSet presAssocID="{A8C2B1E2-A034-4445-8C56-81F429B0D25E}" presName="linearProcess" presStyleCnt="0"/>
      <dgm:spPr/>
    </dgm:pt>
    <dgm:pt modelId="{DD1E8BE8-303E-6246-AF15-8F800590FA00}" type="pres">
      <dgm:prSet presAssocID="{45105621-A794-AA46-9AAE-D47C3669BFBF}" presName="textNode" presStyleLbl="node1" presStyleIdx="0" presStyleCnt="3">
        <dgm:presLayoutVars>
          <dgm:bulletEnabled val="1"/>
        </dgm:presLayoutVars>
      </dgm:prSet>
      <dgm:spPr/>
    </dgm:pt>
    <dgm:pt modelId="{D1D49D2F-8CCF-484E-BB5F-C964AFE226E0}" type="pres">
      <dgm:prSet presAssocID="{755BEEA5-E16B-944C-A1B5-27A33CF8FBED}" presName="sibTrans" presStyleCnt="0"/>
      <dgm:spPr/>
    </dgm:pt>
    <dgm:pt modelId="{480C3EB0-BF9F-B248-88AD-5EC862E2FF7A}" type="pres">
      <dgm:prSet presAssocID="{31AB0AEB-0DE1-5449-8157-EC226C8EEC3D}" presName="textNode" presStyleLbl="node1" presStyleIdx="1" presStyleCnt="3">
        <dgm:presLayoutVars>
          <dgm:bulletEnabled val="1"/>
        </dgm:presLayoutVars>
      </dgm:prSet>
      <dgm:spPr/>
    </dgm:pt>
    <dgm:pt modelId="{39FB383B-0796-A040-95A7-20C66FC6F508}" type="pres">
      <dgm:prSet presAssocID="{94A67FCF-4CB1-E240-8C49-6F32010280AB}" presName="sibTrans" presStyleCnt="0"/>
      <dgm:spPr/>
    </dgm:pt>
    <dgm:pt modelId="{309E3B6E-F45E-594A-9D6F-8CDD60F89CBF}" type="pres">
      <dgm:prSet presAssocID="{65C07B57-4559-0F47-A1BD-0A772E3B6294}" presName="textNode" presStyleLbl="node1" presStyleIdx="2" presStyleCnt="3">
        <dgm:presLayoutVars>
          <dgm:bulletEnabled val="1"/>
        </dgm:presLayoutVars>
      </dgm:prSet>
      <dgm:spPr/>
    </dgm:pt>
  </dgm:ptLst>
  <dgm:cxnLst>
    <dgm:cxn modelId="{583A7828-75D9-C74C-BE04-B9EA7A7275B6}" type="presOf" srcId="{A8C2B1E2-A034-4445-8C56-81F429B0D25E}" destId="{9EC3B068-AB62-F44B-8786-6105DEF05DE9}" srcOrd="0" destOrd="0" presId="urn:microsoft.com/office/officeart/2005/8/layout/hProcess9"/>
    <dgm:cxn modelId="{0395DC2C-4D12-E54C-988C-26BE0B562B4D}" type="presOf" srcId="{31AB0AEB-0DE1-5449-8157-EC226C8EEC3D}" destId="{480C3EB0-BF9F-B248-88AD-5EC862E2FF7A}" srcOrd="0" destOrd="0" presId="urn:microsoft.com/office/officeart/2005/8/layout/hProcess9"/>
    <dgm:cxn modelId="{47973953-14E1-7F42-BE91-64843690E64A}" srcId="{A8C2B1E2-A034-4445-8C56-81F429B0D25E}" destId="{45105621-A794-AA46-9AAE-D47C3669BFBF}" srcOrd="0" destOrd="0" parTransId="{8F60161F-1365-B64A-A8F7-6025DFE01A6F}" sibTransId="{755BEEA5-E16B-944C-A1B5-27A33CF8FBED}"/>
    <dgm:cxn modelId="{8AC8BCB3-400F-5D47-8410-6A1E48DA34B0}" srcId="{A8C2B1E2-A034-4445-8C56-81F429B0D25E}" destId="{65C07B57-4559-0F47-A1BD-0A772E3B6294}" srcOrd="2" destOrd="0" parTransId="{61547E84-9F85-CA42-AAEA-F7BCDCEC2C47}" sibTransId="{12F7C65C-2A9E-564B-8ED1-835CF18D69E6}"/>
    <dgm:cxn modelId="{17AD56CB-EC92-4943-BB5D-26D00353F503}" srcId="{A8C2B1E2-A034-4445-8C56-81F429B0D25E}" destId="{31AB0AEB-0DE1-5449-8157-EC226C8EEC3D}" srcOrd="1" destOrd="0" parTransId="{72A66ABD-02D8-164D-BCED-D5C6D4116E20}" sibTransId="{94A67FCF-4CB1-E240-8C49-6F32010280AB}"/>
    <dgm:cxn modelId="{EB7463CB-E833-DF48-8757-8D9487FDBE97}" type="presOf" srcId="{65C07B57-4559-0F47-A1BD-0A772E3B6294}" destId="{309E3B6E-F45E-594A-9D6F-8CDD60F89CBF}" srcOrd="0" destOrd="0" presId="urn:microsoft.com/office/officeart/2005/8/layout/hProcess9"/>
    <dgm:cxn modelId="{240CCEE8-B4E1-A947-9469-C034FAC56B65}" type="presOf" srcId="{45105621-A794-AA46-9AAE-D47C3669BFBF}" destId="{DD1E8BE8-303E-6246-AF15-8F800590FA00}" srcOrd="0" destOrd="0" presId="urn:microsoft.com/office/officeart/2005/8/layout/hProcess9"/>
    <dgm:cxn modelId="{0825B583-A497-C14D-8E6A-8A6C2FBC1C85}" type="presParOf" srcId="{9EC3B068-AB62-F44B-8786-6105DEF05DE9}" destId="{6415D5EC-8368-C14F-9056-742CDBD04D70}" srcOrd="0" destOrd="0" presId="urn:microsoft.com/office/officeart/2005/8/layout/hProcess9"/>
    <dgm:cxn modelId="{FFD8AA7E-491A-754B-A367-5577BA05D51F}" type="presParOf" srcId="{9EC3B068-AB62-F44B-8786-6105DEF05DE9}" destId="{93D5301A-B8D7-6D49-93B8-3094E484A337}" srcOrd="1" destOrd="0" presId="urn:microsoft.com/office/officeart/2005/8/layout/hProcess9"/>
    <dgm:cxn modelId="{196C9000-E96F-F149-9721-39216B45875C}" type="presParOf" srcId="{93D5301A-B8D7-6D49-93B8-3094E484A337}" destId="{DD1E8BE8-303E-6246-AF15-8F800590FA00}" srcOrd="0" destOrd="0" presId="urn:microsoft.com/office/officeart/2005/8/layout/hProcess9"/>
    <dgm:cxn modelId="{65FD9C1B-4917-B049-88BF-8D185D12B9ED}" type="presParOf" srcId="{93D5301A-B8D7-6D49-93B8-3094E484A337}" destId="{D1D49D2F-8CCF-484E-BB5F-C964AFE226E0}" srcOrd="1" destOrd="0" presId="urn:microsoft.com/office/officeart/2005/8/layout/hProcess9"/>
    <dgm:cxn modelId="{518BFF5D-E44B-DA44-9B36-89AEA541F23A}" type="presParOf" srcId="{93D5301A-B8D7-6D49-93B8-3094E484A337}" destId="{480C3EB0-BF9F-B248-88AD-5EC862E2FF7A}" srcOrd="2" destOrd="0" presId="urn:microsoft.com/office/officeart/2005/8/layout/hProcess9"/>
    <dgm:cxn modelId="{617247EA-A1DB-0248-80E6-196FCD98264B}" type="presParOf" srcId="{93D5301A-B8D7-6D49-93B8-3094E484A337}" destId="{39FB383B-0796-A040-95A7-20C66FC6F508}" srcOrd="3" destOrd="0" presId="urn:microsoft.com/office/officeart/2005/8/layout/hProcess9"/>
    <dgm:cxn modelId="{80D831A7-601B-094C-8914-4F154D4E4EE5}" type="presParOf" srcId="{93D5301A-B8D7-6D49-93B8-3094E484A337}" destId="{309E3B6E-F45E-594A-9D6F-8CDD60F89CBF}"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4E6D78-19E6-F343-A753-4278D1B8793B}" type="doc">
      <dgm:prSet loTypeId="urn:microsoft.com/office/officeart/2005/8/layout/balance1" loCatId="list" qsTypeId="urn:microsoft.com/office/officeart/2005/8/quickstyle/simple1" qsCatId="simple" csTypeId="urn:microsoft.com/office/officeart/2005/8/colors/accent0_1" csCatId="mainScheme" phldr="1"/>
      <dgm:spPr/>
      <dgm:t>
        <a:bodyPr/>
        <a:lstStyle/>
        <a:p>
          <a:endParaRPr lang="en-US"/>
        </a:p>
      </dgm:t>
    </dgm:pt>
    <dgm:pt modelId="{60B72CFA-7E86-804F-8010-754C584EF9A7}">
      <dgm:prSet phldrT="[Text]" custT="1"/>
      <dgm:spPr>
        <a:solidFill>
          <a:srgbClr val="00296D"/>
        </a:solidFill>
      </dgm:spPr>
      <dgm:t>
        <a:bodyPr/>
        <a:lstStyle/>
        <a:p>
          <a:r>
            <a:rPr lang="en-US" sz="1800" b="1" dirty="0">
              <a:solidFill>
                <a:schemeClr val="bg1"/>
              </a:solidFill>
            </a:rPr>
            <a:t>Exercise </a:t>
          </a:r>
        </a:p>
        <a:p>
          <a:r>
            <a:rPr lang="en-US" sz="1800" b="1" dirty="0">
              <a:solidFill>
                <a:schemeClr val="bg1"/>
              </a:solidFill>
            </a:rPr>
            <a:t>More</a:t>
          </a:r>
        </a:p>
      </dgm:t>
    </dgm:pt>
    <dgm:pt modelId="{C91D389F-1D94-FF46-A141-6667E4257F3D}" type="parTrans" cxnId="{8A0D22C9-566B-6F45-B6FD-D1422ED42475}">
      <dgm:prSet/>
      <dgm:spPr/>
      <dgm:t>
        <a:bodyPr/>
        <a:lstStyle/>
        <a:p>
          <a:endParaRPr lang="en-US"/>
        </a:p>
      </dgm:t>
    </dgm:pt>
    <dgm:pt modelId="{F566A557-3768-EC40-8DA0-ECC34CB3EDDB}" type="sibTrans" cxnId="{8A0D22C9-566B-6F45-B6FD-D1422ED42475}">
      <dgm:prSet/>
      <dgm:spPr/>
      <dgm:t>
        <a:bodyPr/>
        <a:lstStyle/>
        <a:p>
          <a:endParaRPr lang="en-US"/>
        </a:p>
      </dgm:t>
    </dgm:pt>
    <dgm:pt modelId="{9DC29C81-71C5-1741-A682-737E4FFDB07D}">
      <dgm:prSet phldrT="[Text]" custT="1"/>
      <dgm:spPr>
        <a:solidFill>
          <a:srgbClr val="00296D"/>
        </a:solidFill>
      </dgm:spPr>
      <dgm:t>
        <a:bodyPr/>
        <a:lstStyle/>
        <a:p>
          <a:r>
            <a:rPr lang="en-US" sz="2000" b="1" dirty="0">
              <a:solidFill>
                <a:schemeClr val="bg1"/>
              </a:solidFill>
            </a:rPr>
            <a:t>Eat Less</a:t>
          </a:r>
        </a:p>
      </dgm:t>
    </dgm:pt>
    <dgm:pt modelId="{AA3E4DAF-4971-2940-BBF8-207DEEE42858}" type="parTrans" cxnId="{7D3ACBCA-18CF-924B-BDD7-F3AEF2021B19}">
      <dgm:prSet/>
      <dgm:spPr/>
      <dgm:t>
        <a:bodyPr/>
        <a:lstStyle/>
        <a:p>
          <a:endParaRPr lang="en-US"/>
        </a:p>
      </dgm:t>
    </dgm:pt>
    <dgm:pt modelId="{5AD89136-6DFD-F94A-AC88-B77776F75790}" type="sibTrans" cxnId="{7D3ACBCA-18CF-924B-BDD7-F3AEF2021B19}">
      <dgm:prSet/>
      <dgm:spPr/>
      <dgm:t>
        <a:bodyPr/>
        <a:lstStyle/>
        <a:p>
          <a:endParaRPr lang="en-US"/>
        </a:p>
      </dgm:t>
    </dgm:pt>
    <dgm:pt modelId="{F07003FD-F4E8-FC4D-8CD4-998979C0309A}">
      <dgm:prSet phldrT="[Text]"/>
      <dgm:spPr>
        <a:solidFill>
          <a:srgbClr val="BB932E">
            <a:alpha val="90000"/>
          </a:srgbClr>
        </a:solidFill>
      </dgm:spPr>
      <dgm:t>
        <a:bodyPr/>
        <a:lstStyle/>
        <a:p>
          <a:r>
            <a:rPr lang="en-US" b="1" i="1" dirty="0">
              <a:solidFill>
                <a:schemeClr val="bg1"/>
              </a:solidFill>
              <a:latin typeface="Arial Narrow" panose="020B0604020202020204" pitchFamily="34" charset="0"/>
              <a:cs typeface="Arial Narrow" panose="020B0604020202020204" pitchFamily="34" charset="0"/>
            </a:rPr>
            <a:t>Now We Know…</a:t>
          </a:r>
        </a:p>
      </dgm:t>
    </dgm:pt>
    <dgm:pt modelId="{9169531E-3F77-3542-8C79-3FCD844B838F}" type="parTrans" cxnId="{080BC003-D403-3649-91A5-20FD40AEE299}">
      <dgm:prSet/>
      <dgm:spPr/>
      <dgm:t>
        <a:bodyPr/>
        <a:lstStyle/>
        <a:p>
          <a:endParaRPr lang="en-US"/>
        </a:p>
      </dgm:t>
    </dgm:pt>
    <dgm:pt modelId="{DB6E511B-3765-FE4F-884F-20AACED5A969}" type="sibTrans" cxnId="{080BC003-D403-3649-91A5-20FD40AEE299}">
      <dgm:prSet/>
      <dgm:spPr/>
      <dgm:t>
        <a:bodyPr/>
        <a:lstStyle/>
        <a:p>
          <a:endParaRPr lang="en-US"/>
        </a:p>
      </dgm:t>
    </dgm:pt>
    <dgm:pt modelId="{85016A2F-40B5-8046-A34A-1F3BC7D43EAB}">
      <dgm:prSet phldrT="[Text]" custT="1"/>
      <dgm:spPr>
        <a:solidFill>
          <a:srgbClr val="BB932E"/>
        </a:solidFill>
      </dgm:spPr>
      <dgm:t>
        <a:bodyPr/>
        <a:lstStyle/>
        <a:p>
          <a:r>
            <a:rPr lang="en-US" sz="2000" b="1" dirty="0">
              <a:solidFill>
                <a:schemeClr val="bg1"/>
              </a:solidFill>
            </a:rPr>
            <a:t>Hormones</a:t>
          </a:r>
        </a:p>
      </dgm:t>
    </dgm:pt>
    <dgm:pt modelId="{CF0C8A1D-BF6C-2E41-9170-AA9BA07A380F}" type="parTrans" cxnId="{9DC2AE89-7324-034E-A3E3-2F2B1F7353DF}">
      <dgm:prSet/>
      <dgm:spPr/>
      <dgm:t>
        <a:bodyPr/>
        <a:lstStyle/>
        <a:p>
          <a:endParaRPr lang="en-US"/>
        </a:p>
      </dgm:t>
    </dgm:pt>
    <dgm:pt modelId="{8C9A87B2-C4EF-A344-810A-FE09E0A32248}" type="sibTrans" cxnId="{9DC2AE89-7324-034E-A3E3-2F2B1F7353DF}">
      <dgm:prSet/>
      <dgm:spPr/>
      <dgm:t>
        <a:bodyPr/>
        <a:lstStyle/>
        <a:p>
          <a:endParaRPr lang="en-US"/>
        </a:p>
      </dgm:t>
    </dgm:pt>
    <dgm:pt modelId="{262FCC6D-5CEF-DA49-9C89-A0E02B3B2019}">
      <dgm:prSet phldrT="[Text]" custT="1"/>
      <dgm:spPr>
        <a:solidFill>
          <a:srgbClr val="BB932E"/>
        </a:solidFill>
      </dgm:spPr>
      <dgm:t>
        <a:bodyPr/>
        <a:lstStyle/>
        <a:p>
          <a:r>
            <a:rPr lang="en-US" sz="2000" b="1" dirty="0">
              <a:solidFill>
                <a:schemeClr val="bg1"/>
              </a:solidFill>
            </a:rPr>
            <a:t>Genetics</a:t>
          </a:r>
        </a:p>
      </dgm:t>
    </dgm:pt>
    <dgm:pt modelId="{E1E94B5E-0DFE-F445-AFE9-8077B5553427}" type="parTrans" cxnId="{06676C42-FB55-B545-BAC3-E19555EADE8A}">
      <dgm:prSet/>
      <dgm:spPr/>
      <dgm:t>
        <a:bodyPr/>
        <a:lstStyle/>
        <a:p>
          <a:endParaRPr lang="en-US"/>
        </a:p>
      </dgm:t>
    </dgm:pt>
    <dgm:pt modelId="{0229437D-ED27-5741-8CB3-D6F2D1C7AD8C}" type="sibTrans" cxnId="{06676C42-FB55-B545-BAC3-E19555EADE8A}">
      <dgm:prSet/>
      <dgm:spPr/>
      <dgm:t>
        <a:bodyPr/>
        <a:lstStyle/>
        <a:p>
          <a:endParaRPr lang="en-US"/>
        </a:p>
      </dgm:t>
    </dgm:pt>
    <dgm:pt modelId="{46935191-12E6-8B43-9FF6-D8FEF1FBE4F4}">
      <dgm:prSet phldrT="[Text]"/>
      <dgm:spPr/>
      <dgm:t>
        <a:bodyPr/>
        <a:lstStyle/>
        <a:p>
          <a:endParaRPr lang="en-US" dirty="0"/>
        </a:p>
      </dgm:t>
    </dgm:pt>
    <dgm:pt modelId="{54D53437-35B5-4441-98DE-125089EB1FDD}" type="parTrans" cxnId="{22BD9D17-8866-C445-BCE1-41C2FE742A80}">
      <dgm:prSet/>
      <dgm:spPr/>
      <dgm:t>
        <a:bodyPr/>
        <a:lstStyle/>
        <a:p>
          <a:endParaRPr lang="en-US"/>
        </a:p>
      </dgm:t>
    </dgm:pt>
    <dgm:pt modelId="{DEB4528D-0500-8141-B369-95D5FD2ABE27}" type="sibTrans" cxnId="{22BD9D17-8866-C445-BCE1-41C2FE742A80}">
      <dgm:prSet/>
      <dgm:spPr/>
      <dgm:t>
        <a:bodyPr/>
        <a:lstStyle/>
        <a:p>
          <a:endParaRPr lang="en-US"/>
        </a:p>
      </dgm:t>
    </dgm:pt>
    <dgm:pt modelId="{DB4D2CEE-C0CF-184C-88B7-96EB74DF81DB}">
      <dgm:prSet phldrT="[Text]"/>
      <dgm:spPr>
        <a:solidFill>
          <a:srgbClr val="00296D">
            <a:alpha val="90000"/>
          </a:srgbClr>
        </a:solidFill>
      </dgm:spPr>
      <dgm:t>
        <a:bodyPr/>
        <a:lstStyle/>
        <a:p>
          <a:r>
            <a:rPr lang="en-US" b="1" i="1" dirty="0">
              <a:solidFill>
                <a:schemeClr val="bg1"/>
              </a:solidFill>
              <a:latin typeface="Arial Narrow" panose="020B0604020202020204" pitchFamily="34" charset="0"/>
              <a:cs typeface="Arial Narrow" panose="020B0604020202020204" pitchFamily="34" charset="0"/>
            </a:rPr>
            <a:t>Old Theory</a:t>
          </a:r>
        </a:p>
      </dgm:t>
    </dgm:pt>
    <dgm:pt modelId="{7C6A21BB-B0CB-244D-AB5F-F8D855780AEB}" type="sibTrans" cxnId="{66D1D19E-BBEB-344E-97DA-853D5BEBDA1A}">
      <dgm:prSet/>
      <dgm:spPr/>
      <dgm:t>
        <a:bodyPr/>
        <a:lstStyle/>
        <a:p>
          <a:endParaRPr lang="en-US"/>
        </a:p>
      </dgm:t>
    </dgm:pt>
    <dgm:pt modelId="{B0841CAA-5CE8-3441-BB6D-A73CFA87A4E7}" type="parTrans" cxnId="{66D1D19E-BBEB-344E-97DA-853D5BEBDA1A}">
      <dgm:prSet/>
      <dgm:spPr/>
      <dgm:t>
        <a:bodyPr/>
        <a:lstStyle/>
        <a:p>
          <a:endParaRPr lang="en-US"/>
        </a:p>
      </dgm:t>
    </dgm:pt>
    <dgm:pt modelId="{A88418A0-CD9D-564A-84A2-E5E38599E601}">
      <dgm:prSet phldrT="[Text]" custT="1"/>
      <dgm:spPr>
        <a:solidFill>
          <a:srgbClr val="BB932E"/>
        </a:solidFill>
      </dgm:spPr>
      <dgm:t>
        <a:bodyPr/>
        <a:lstStyle/>
        <a:p>
          <a:r>
            <a:rPr lang="en-US" sz="2000" b="1" dirty="0">
              <a:solidFill>
                <a:schemeClr val="bg1"/>
              </a:solidFill>
            </a:rPr>
            <a:t>Diet + Exercise</a:t>
          </a:r>
        </a:p>
      </dgm:t>
    </dgm:pt>
    <dgm:pt modelId="{A558F560-F79F-9349-A036-6782B135019B}" type="parTrans" cxnId="{001B3D5B-8CDB-2743-8235-592C7796E674}">
      <dgm:prSet/>
      <dgm:spPr/>
      <dgm:t>
        <a:bodyPr/>
        <a:lstStyle/>
        <a:p>
          <a:endParaRPr lang="en-US"/>
        </a:p>
      </dgm:t>
    </dgm:pt>
    <dgm:pt modelId="{67CBC4E5-42DF-5E44-89CF-6662EBCA122F}" type="sibTrans" cxnId="{001B3D5B-8CDB-2743-8235-592C7796E674}">
      <dgm:prSet/>
      <dgm:spPr/>
      <dgm:t>
        <a:bodyPr/>
        <a:lstStyle/>
        <a:p>
          <a:endParaRPr lang="en-US"/>
        </a:p>
      </dgm:t>
    </dgm:pt>
    <dgm:pt modelId="{6F184E37-D443-E045-9207-73F49ED29435}" type="pres">
      <dgm:prSet presAssocID="{0A4E6D78-19E6-F343-A753-4278D1B8793B}" presName="outerComposite" presStyleCnt="0">
        <dgm:presLayoutVars>
          <dgm:chMax val="2"/>
          <dgm:animLvl val="lvl"/>
          <dgm:resizeHandles val="exact"/>
        </dgm:presLayoutVars>
      </dgm:prSet>
      <dgm:spPr/>
    </dgm:pt>
    <dgm:pt modelId="{2B885EE9-1DD5-7746-A081-EDD0EBB86B43}" type="pres">
      <dgm:prSet presAssocID="{0A4E6D78-19E6-F343-A753-4278D1B8793B}" presName="dummyMaxCanvas" presStyleCnt="0"/>
      <dgm:spPr/>
    </dgm:pt>
    <dgm:pt modelId="{2D135AA7-0E3E-5F43-8BED-2B4D23B77A07}" type="pres">
      <dgm:prSet presAssocID="{0A4E6D78-19E6-F343-A753-4278D1B8793B}" presName="parentComposite" presStyleCnt="0"/>
      <dgm:spPr/>
    </dgm:pt>
    <dgm:pt modelId="{627669F5-FBC0-4F4B-ACB0-7F635C5B1E22}" type="pres">
      <dgm:prSet presAssocID="{0A4E6D78-19E6-F343-A753-4278D1B8793B}" presName="parent1" presStyleLbl="alignAccFollowNode1" presStyleIdx="0" presStyleCnt="4">
        <dgm:presLayoutVars>
          <dgm:chMax val="4"/>
        </dgm:presLayoutVars>
      </dgm:prSet>
      <dgm:spPr/>
    </dgm:pt>
    <dgm:pt modelId="{D11482B3-6874-7147-AB91-DF3183334C30}" type="pres">
      <dgm:prSet presAssocID="{0A4E6D78-19E6-F343-A753-4278D1B8793B}" presName="parent2" presStyleLbl="alignAccFollowNode1" presStyleIdx="1" presStyleCnt="4" custScaleX="147222" custLinFactNeighborX="23611" custLinFactNeighborY="3125">
        <dgm:presLayoutVars>
          <dgm:chMax val="4"/>
        </dgm:presLayoutVars>
      </dgm:prSet>
      <dgm:spPr/>
    </dgm:pt>
    <dgm:pt modelId="{6F4E87F2-2D1E-A64D-85FD-13D77BADD107}" type="pres">
      <dgm:prSet presAssocID="{0A4E6D78-19E6-F343-A753-4278D1B8793B}" presName="childrenComposite" presStyleCnt="0"/>
      <dgm:spPr/>
    </dgm:pt>
    <dgm:pt modelId="{703EE100-5CA1-584B-ABB2-6D398093ECE5}" type="pres">
      <dgm:prSet presAssocID="{0A4E6D78-19E6-F343-A753-4278D1B8793B}" presName="dummyMaxCanvas_ChildArea" presStyleCnt="0"/>
      <dgm:spPr/>
    </dgm:pt>
    <dgm:pt modelId="{4D1DB05B-5F5E-574D-8506-847599D9DF7B}" type="pres">
      <dgm:prSet presAssocID="{0A4E6D78-19E6-F343-A753-4278D1B8793B}" presName="fulcrum" presStyleLbl="alignAccFollowNode1" presStyleIdx="2" presStyleCnt="4"/>
      <dgm:spPr/>
    </dgm:pt>
    <dgm:pt modelId="{DEDD98CF-9070-2644-8DCD-419756152892}" type="pres">
      <dgm:prSet presAssocID="{0A4E6D78-19E6-F343-A753-4278D1B8793B}" presName="balance_23" presStyleLbl="alignAccFollowNode1" presStyleIdx="3" presStyleCnt="4">
        <dgm:presLayoutVars>
          <dgm:bulletEnabled val="1"/>
        </dgm:presLayoutVars>
      </dgm:prSet>
      <dgm:spPr/>
    </dgm:pt>
    <dgm:pt modelId="{9DA07BA1-9A56-3D4A-9804-8DBA810A51E6}" type="pres">
      <dgm:prSet presAssocID="{0A4E6D78-19E6-F343-A753-4278D1B8793B}" presName="right_23_1" presStyleLbl="node1" presStyleIdx="0" presStyleCnt="5">
        <dgm:presLayoutVars>
          <dgm:bulletEnabled val="1"/>
        </dgm:presLayoutVars>
      </dgm:prSet>
      <dgm:spPr/>
    </dgm:pt>
    <dgm:pt modelId="{198FD18C-4333-F843-8019-77449AC003F4}" type="pres">
      <dgm:prSet presAssocID="{0A4E6D78-19E6-F343-A753-4278D1B8793B}" presName="right_23_2" presStyleLbl="node1" presStyleIdx="1" presStyleCnt="5">
        <dgm:presLayoutVars>
          <dgm:bulletEnabled val="1"/>
        </dgm:presLayoutVars>
      </dgm:prSet>
      <dgm:spPr/>
    </dgm:pt>
    <dgm:pt modelId="{FDC4941E-3897-5840-A0B8-C6C8BA77AC87}" type="pres">
      <dgm:prSet presAssocID="{0A4E6D78-19E6-F343-A753-4278D1B8793B}" presName="right_23_3" presStyleLbl="node1" presStyleIdx="2" presStyleCnt="5">
        <dgm:presLayoutVars>
          <dgm:bulletEnabled val="1"/>
        </dgm:presLayoutVars>
      </dgm:prSet>
      <dgm:spPr/>
    </dgm:pt>
    <dgm:pt modelId="{FE68100B-2019-BA4E-A208-98184A33B42E}" type="pres">
      <dgm:prSet presAssocID="{0A4E6D78-19E6-F343-A753-4278D1B8793B}" presName="left_23_1" presStyleLbl="node1" presStyleIdx="3" presStyleCnt="5">
        <dgm:presLayoutVars>
          <dgm:bulletEnabled val="1"/>
        </dgm:presLayoutVars>
      </dgm:prSet>
      <dgm:spPr/>
    </dgm:pt>
    <dgm:pt modelId="{5B8E2407-A3FC-F347-8D1D-4C202F486F3C}" type="pres">
      <dgm:prSet presAssocID="{0A4E6D78-19E6-F343-A753-4278D1B8793B}" presName="left_23_2" presStyleLbl="node1" presStyleIdx="4" presStyleCnt="5">
        <dgm:presLayoutVars>
          <dgm:bulletEnabled val="1"/>
        </dgm:presLayoutVars>
      </dgm:prSet>
      <dgm:spPr/>
    </dgm:pt>
  </dgm:ptLst>
  <dgm:cxnLst>
    <dgm:cxn modelId="{080BC003-D403-3649-91A5-20FD40AEE299}" srcId="{0A4E6D78-19E6-F343-A753-4278D1B8793B}" destId="{F07003FD-F4E8-FC4D-8CD4-998979C0309A}" srcOrd="1" destOrd="0" parTransId="{9169531E-3F77-3542-8C79-3FCD844B838F}" sibTransId="{DB6E511B-3765-FE4F-884F-20AACED5A969}"/>
    <dgm:cxn modelId="{22BD9D17-8866-C445-BCE1-41C2FE742A80}" srcId="{0A4E6D78-19E6-F343-A753-4278D1B8793B}" destId="{46935191-12E6-8B43-9FF6-D8FEF1FBE4F4}" srcOrd="2" destOrd="0" parTransId="{54D53437-35B5-4441-98DE-125089EB1FDD}" sibTransId="{DEB4528D-0500-8141-B369-95D5FD2ABE27}"/>
    <dgm:cxn modelId="{50A1A337-836F-1D4F-AF5A-1D78101D2359}" type="presOf" srcId="{F07003FD-F4E8-FC4D-8CD4-998979C0309A}" destId="{D11482B3-6874-7147-AB91-DF3183334C30}" srcOrd="0" destOrd="0" presId="urn:microsoft.com/office/officeart/2005/8/layout/balance1"/>
    <dgm:cxn modelId="{06676C42-FB55-B545-BAC3-E19555EADE8A}" srcId="{F07003FD-F4E8-FC4D-8CD4-998979C0309A}" destId="{262FCC6D-5CEF-DA49-9C89-A0E02B3B2019}" srcOrd="2" destOrd="0" parTransId="{E1E94B5E-0DFE-F445-AFE9-8077B5553427}" sibTransId="{0229437D-ED27-5741-8CB3-D6F2D1C7AD8C}"/>
    <dgm:cxn modelId="{A31E6D4B-9225-A246-9653-467344576030}" type="presOf" srcId="{9DC29C81-71C5-1741-A682-737E4FFDB07D}" destId="{5B8E2407-A3FC-F347-8D1D-4C202F486F3C}" srcOrd="0" destOrd="0" presId="urn:microsoft.com/office/officeart/2005/8/layout/balance1"/>
    <dgm:cxn modelId="{001B3D5B-8CDB-2743-8235-592C7796E674}" srcId="{F07003FD-F4E8-FC4D-8CD4-998979C0309A}" destId="{A88418A0-CD9D-564A-84A2-E5E38599E601}" srcOrd="0" destOrd="0" parTransId="{A558F560-F79F-9349-A036-6782B135019B}" sibTransId="{67CBC4E5-42DF-5E44-89CF-6662EBCA122F}"/>
    <dgm:cxn modelId="{6D465074-FE4E-6F4F-BE33-7085C8816BBB}" type="presOf" srcId="{262FCC6D-5CEF-DA49-9C89-A0E02B3B2019}" destId="{FDC4941E-3897-5840-A0B8-C6C8BA77AC87}" srcOrd="0" destOrd="0" presId="urn:microsoft.com/office/officeart/2005/8/layout/balance1"/>
    <dgm:cxn modelId="{BDCD5C88-3256-7A46-BFA9-39AD0A2EA963}" type="presOf" srcId="{85016A2F-40B5-8046-A34A-1F3BC7D43EAB}" destId="{198FD18C-4333-F843-8019-77449AC003F4}" srcOrd="0" destOrd="0" presId="urn:microsoft.com/office/officeart/2005/8/layout/balance1"/>
    <dgm:cxn modelId="{9DC2AE89-7324-034E-A3E3-2F2B1F7353DF}" srcId="{F07003FD-F4E8-FC4D-8CD4-998979C0309A}" destId="{85016A2F-40B5-8046-A34A-1F3BC7D43EAB}" srcOrd="1" destOrd="0" parTransId="{CF0C8A1D-BF6C-2E41-9170-AA9BA07A380F}" sibTransId="{8C9A87B2-C4EF-A344-810A-FE09E0A32248}"/>
    <dgm:cxn modelId="{3D00EE89-CDE4-DE40-A556-09F8A27C9FC8}" type="presOf" srcId="{60B72CFA-7E86-804F-8010-754C584EF9A7}" destId="{FE68100B-2019-BA4E-A208-98184A33B42E}" srcOrd="0" destOrd="0" presId="urn:microsoft.com/office/officeart/2005/8/layout/balance1"/>
    <dgm:cxn modelId="{6032BC9A-5A23-354B-A99A-3A10B14EBFEC}" type="presOf" srcId="{A88418A0-CD9D-564A-84A2-E5E38599E601}" destId="{9DA07BA1-9A56-3D4A-9804-8DBA810A51E6}" srcOrd="0" destOrd="0" presId="urn:microsoft.com/office/officeart/2005/8/layout/balance1"/>
    <dgm:cxn modelId="{66D1D19E-BBEB-344E-97DA-853D5BEBDA1A}" srcId="{0A4E6D78-19E6-F343-A753-4278D1B8793B}" destId="{DB4D2CEE-C0CF-184C-88B7-96EB74DF81DB}" srcOrd="0" destOrd="0" parTransId="{B0841CAA-5CE8-3441-BB6D-A73CFA87A4E7}" sibTransId="{7C6A21BB-B0CB-244D-AB5F-F8D855780AEB}"/>
    <dgm:cxn modelId="{A707D5A7-6311-4D40-B4ED-74015164829D}" type="presOf" srcId="{DB4D2CEE-C0CF-184C-88B7-96EB74DF81DB}" destId="{627669F5-FBC0-4F4B-ACB0-7F635C5B1E22}" srcOrd="0" destOrd="0" presId="urn:microsoft.com/office/officeart/2005/8/layout/balance1"/>
    <dgm:cxn modelId="{8A0D22C9-566B-6F45-B6FD-D1422ED42475}" srcId="{DB4D2CEE-C0CF-184C-88B7-96EB74DF81DB}" destId="{60B72CFA-7E86-804F-8010-754C584EF9A7}" srcOrd="0" destOrd="0" parTransId="{C91D389F-1D94-FF46-A141-6667E4257F3D}" sibTransId="{F566A557-3768-EC40-8DA0-ECC34CB3EDDB}"/>
    <dgm:cxn modelId="{7D3ACBCA-18CF-924B-BDD7-F3AEF2021B19}" srcId="{DB4D2CEE-C0CF-184C-88B7-96EB74DF81DB}" destId="{9DC29C81-71C5-1741-A682-737E4FFDB07D}" srcOrd="1" destOrd="0" parTransId="{AA3E4DAF-4971-2940-BBF8-207DEEE42858}" sibTransId="{5AD89136-6DFD-F94A-AC88-B77776F75790}"/>
    <dgm:cxn modelId="{4C45CCF9-0880-B041-9CAE-A39184DC115C}" type="presOf" srcId="{0A4E6D78-19E6-F343-A753-4278D1B8793B}" destId="{6F184E37-D443-E045-9207-73F49ED29435}" srcOrd="0" destOrd="0" presId="urn:microsoft.com/office/officeart/2005/8/layout/balance1"/>
    <dgm:cxn modelId="{AF99593F-641F-1547-AD3F-A0982383B18F}" type="presParOf" srcId="{6F184E37-D443-E045-9207-73F49ED29435}" destId="{2B885EE9-1DD5-7746-A081-EDD0EBB86B43}" srcOrd="0" destOrd="0" presId="urn:microsoft.com/office/officeart/2005/8/layout/balance1"/>
    <dgm:cxn modelId="{F3DAE46C-7DEB-9D43-B903-27DB9484BA51}" type="presParOf" srcId="{6F184E37-D443-E045-9207-73F49ED29435}" destId="{2D135AA7-0E3E-5F43-8BED-2B4D23B77A07}" srcOrd="1" destOrd="0" presId="urn:microsoft.com/office/officeart/2005/8/layout/balance1"/>
    <dgm:cxn modelId="{1E3A0F23-5CFD-D24E-917B-08D1FBFF86D7}" type="presParOf" srcId="{2D135AA7-0E3E-5F43-8BED-2B4D23B77A07}" destId="{627669F5-FBC0-4F4B-ACB0-7F635C5B1E22}" srcOrd="0" destOrd="0" presId="urn:microsoft.com/office/officeart/2005/8/layout/balance1"/>
    <dgm:cxn modelId="{D3D93B8A-F80D-5D47-85EB-9AA36E08C4AB}" type="presParOf" srcId="{2D135AA7-0E3E-5F43-8BED-2B4D23B77A07}" destId="{D11482B3-6874-7147-AB91-DF3183334C30}" srcOrd="1" destOrd="0" presId="urn:microsoft.com/office/officeart/2005/8/layout/balance1"/>
    <dgm:cxn modelId="{AF564A18-60B7-6042-A914-EF1347C6B573}" type="presParOf" srcId="{6F184E37-D443-E045-9207-73F49ED29435}" destId="{6F4E87F2-2D1E-A64D-85FD-13D77BADD107}" srcOrd="2" destOrd="0" presId="urn:microsoft.com/office/officeart/2005/8/layout/balance1"/>
    <dgm:cxn modelId="{96DCFDB3-F3B2-FF4E-A6E5-E64B7EEB72A9}" type="presParOf" srcId="{6F4E87F2-2D1E-A64D-85FD-13D77BADD107}" destId="{703EE100-5CA1-584B-ABB2-6D398093ECE5}" srcOrd="0" destOrd="0" presId="urn:microsoft.com/office/officeart/2005/8/layout/balance1"/>
    <dgm:cxn modelId="{F4625664-1031-2B44-93DE-A624642EEE2E}" type="presParOf" srcId="{6F4E87F2-2D1E-A64D-85FD-13D77BADD107}" destId="{4D1DB05B-5F5E-574D-8506-847599D9DF7B}" srcOrd="1" destOrd="0" presId="urn:microsoft.com/office/officeart/2005/8/layout/balance1"/>
    <dgm:cxn modelId="{EC057671-2CCB-AC4E-AAC2-066ED41905A3}" type="presParOf" srcId="{6F4E87F2-2D1E-A64D-85FD-13D77BADD107}" destId="{DEDD98CF-9070-2644-8DCD-419756152892}" srcOrd="2" destOrd="0" presId="urn:microsoft.com/office/officeart/2005/8/layout/balance1"/>
    <dgm:cxn modelId="{2230C869-C254-AD44-AE33-F81DB07C6CF1}" type="presParOf" srcId="{6F4E87F2-2D1E-A64D-85FD-13D77BADD107}" destId="{9DA07BA1-9A56-3D4A-9804-8DBA810A51E6}" srcOrd="3" destOrd="0" presId="urn:microsoft.com/office/officeart/2005/8/layout/balance1"/>
    <dgm:cxn modelId="{07AED909-A523-4241-832F-D68B2803A3A1}" type="presParOf" srcId="{6F4E87F2-2D1E-A64D-85FD-13D77BADD107}" destId="{198FD18C-4333-F843-8019-77449AC003F4}" srcOrd="4" destOrd="0" presId="urn:microsoft.com/office/officeart/2005/8/layout/balance1"/>
    <dgm:cxn modelId="{419FC65F-9980-074C-A59D-D734D9B8B09D}" type="presParOf" srcId="{6F4E87F2-2D1E-A64D-85FD-13D77BADD107}" destId="{FDC4941E-3897-5840-A0B8-C6C8BA77AC87}" srcOrd="5" destOrd="0" presId="urn:microsoft.com/office/officeart/2005/8/layout/balance1"/>
    <dgm:cxn modelId="{9A7C174F-5FE2-9442-AA61-9F4FD5AC1723}" type="presParOf" srcId="{6F4E87F2-2D1E-A64D-85FD-13D77BADD107}" destId="{FE68100B-2019-BA4E-A208-98184A33B42E}" srcOrd="6" destOrd="0" presId="urn:microsoft.com/office/officeart/2005/8/layout/balance1"/>
    <dgm:cxn modelId="{D908A2ED-FA74-3942-B294-3DA3199D44C6}" type="presParOf" srcId="{6F4E87F2-2D1E-A64D-85FD-13D77BADD107}" destId="{5B8E2407-A3FC-F347-8D1D-4C202F486F3C}" srcOrd="7" destOrd="0" presId="urn:microsoft.com/office/officeart/2005/8/layout/balanc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9E6387-0FEF-47DB-87A3-C65152D8AD0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CE880F0-ABB2-4BA1-9BC3-BF7BFE6708BE}">
      <dgm:prSet/>
      <dgm:spPr/>
      <dgm:t>
        <a:bodyPr/>
        <a:lstStyle/>
        <a:p>
          <a:r>
            <a:rPr lang="en-US" dirty="0">
              <a:latin typeface="Arial" panose="020B0604020202020204" pitchFamily="34" charset="0"/>
              <a:cs typeface="Arial" panose="020B0604020202020204" pitchFamily="34" charset="0"/>
            </a:rPr>
            <a:t>Factors specific to you</a:t>
          </a:r>
        </a:p>
      </dgm:t>
    </dgm:pt>
    <dgm:pt modelId="{0941336F-2BAA-4BA9-B761-110C16A8C723}" type="parTrans" cxnId="{34116426-7882-4603-B0DD-3DF6D6009C6A}">
      <dgm:prSet/>
      <dgm:spPr/>
      <dgm:t>
        <a:bodyPr/>
        <a:lstStyle/>
        <a:p>
          <a:endParaRPr lang="en-US"/>
        </a:p>
      </dgm:t>
    </dgm:pt>
    <dgm:pt modelId="{20AC0144-3840-46B8-85CB-FBB2090C0231}" type="sibTrans" cxnId="{34116426-7882-4603-B0DD-3DF6D6009C6A}">
      <dgm:prSet/>
      <dgm:spPr/>
      <dgm:t>
        <a:bodyPr/>
        <a:lstStyle/>
        <a:p>
          <a:endParaRPr lang="en-US"/>
        </a:p>
      </dgm:t>
    </dgm:pt>
    <dgm:pt modelId="{6D2D7ADA-2B44-47CC-86D3-39B2A061908A}">
      <dgm:prSet/>
      <dgm:spPr/>
      <dgm:t>
        <a:bodyPr/>
        <a:lstStyle/>
        <a:p>
          <a:r>
            <a:rPr lang="en-US" dirty="0">
              <a:latin typeface="Arial" panose="020B0604020202020204" pitchFamily="34" charset="0"/>
              <a:cs typeface="Arial" panose="020B0604020202020204" pitchFamily="34" charset="0"/>
            </a:rPr>
            <a:t>Medical Conditions</a:t>
          </a:r>
        </a:p>
      </dgm:t>
    </dgm:pt>
    <dgm:pt modelId="{B8E7613D-B560-410B-8B30-6AA00E57FDF9}" type="parTrans" cxnId="{3B16A107-7289-4B79-A0E7-9C6A4568B719}">
      <dgm:prSet/>
      <dgm:spPr/>
      <dgm:t>
        <a:bodyPr/>
        <a:lstStyle/>
        <a:p>
          <a:endParaRPr lang="en-US"/>
        </a:p>
      </dgm:t>
    </dgm:pt>
    <dgm:pt modelId="{49C1A96A-49A5-45D7-980B-7F51FD100788}" type="sibTrans" cxnId="{3B16A107-7289-4B79-A0E7-9C6A4568B719}">
      <dgm:prSet/>
      <dgm:spPr/>
      <dgm:t>
        <a:bodyPr/>
        <a:lstStyle/>
        <a:p>
          <a:endParaRPr lang="en-US"/>
        </a:p>
      </dgm:t>
    </dgm:pt>
    <dgm:pt modelId="{8301ACD8-49C7-4AE7-B241-1EA9F9BFE623}">
      <dgm:prSet/>
      <dgm:spPr/>
      <dgm:t>
        <a:bodyPr/>
        <a:lstStyle/>
        <a:p>
          <a:r>
            <a:rPr lang="en-US" dirty="0">
              <a:latin typeface="Arial" panose="020B0604020202020204" pitchFamily="34" charset="0"/>
              <a:cs typeface="Arial" panose="020B0604020202020204" pitchFamily="34" charset="0"/>
            </a:rPr>
            <a:t>Mobility</a:t>
          </a:r>
        </a:p>
      </dgm:t>
    </dgm:pt>
    <dgm:pt modelId="{BA9D84DA-E385-4C87-BEE9-C2E21525223C}" type="parTrans" cxnId="{DD2B9578-DEBA-4D16-935B-9FCE6433E07F}">
      <dgm:prSet/>
      <dgm:spPr/>
      <dgm:t>
        <a:bodyPr/>
        <a:lstStyle/>
        <a:p>
          <a:endParaRPr lang="en-US"/>
        </a:p>
      </dgm:t>
    </dgm:pt>
    <dgm:pt modelId="{04FB6570-712D-4EED-B6D4-D4D0221B45EF}" type="sibTrans" cxnId="{DD2B9578-DEBA-4D16-935B-9FCE6433E07F}">
      <dgm:prSet/>
      <dgm:spPr/>
      <dgm:t>
        <a:bodyPr/>
        <a:lstStyle/>
        <a:p>
          <a:endParaRPr lang="en-US"/>
        </a:p>
      </dgm:t>
    </dgm:pt>
    <dgm:pt modelId="{80493B25-0BA7-49F0-A660-587CD0796BEE}">
      <dgm:prSet/>
      <dgm:spPr/>
      <dgm:t>
        <a:bodyPr/>
        <a:lstStyle/>
        <a:p>
          <a:r>
            <a:rPr lang="en-US" dirty="0">
              <a:latin typeface="Arial" panose="020B0604020202020204" pitchFamily="34" charset="0"/>
              <a:cs typeface="Arial" panose="020B0604020202020204" pitchFamily="34" charset="0"/>
            </a:rPr>
            <a:t>Mental Health Issues</a:t>
          </a:r>
        </a:p>
      </dgm:t>
    </dgm:pt>
    <dgm:pt modelId="{FA63D04B-7525-44A4-B6C3-A717A3561775}" type="parTrans" cxnId="{C35A1C2A-861B-4604-86C9-420BADFF6169}">
      <dgm:prSet/>
      <dgm:spPr/>
      <dgm:t>
        <a:bodyPr/>
        <a:lstStyle/>
        <a:p>
          <a:endParaRPr lang="en-US"/>
        </a:p>
      </dgm:t>
    </dgm:pt>
    <dgm:pt modelId="{BB37248C-1632-4050-A3CB-E42D029ECF3D}" type="sibTrans" cxnId="{C35A1C2A-861B-4604-86C9-420BADFF6169}">
      <dgm:prSet/>
      <dgm:spPr/>
      <dgm:t>
        <a:bodyPr/>
        <a:lstStyle/>
        <a:p>
          <a:endParaRPr lang="en-US"/>
        </a:p>
      </dgm:t>
    </dgm:pt>
    <dgm:pt modelId="{AABB197F-2914-4CA9-9DB9-5EC08F9BD1CE}">
      <dgm:prSet/>
      <dgm:spPr/>
      <dgm:t>
        <a:bodyPr/>
        <a:lstStyle/>
        <a:p>
          <a:r>
            <a:rPr lang="en-US" dirty="0">
              <a:latin typeface="Arial" panose="020B0604020202020204" pitchFamily="34" charset="0"/>
              <a:cs typeface="Arial" panose="020B0604020202020204" pitchFamily="34" charset="0"/>
            </a:rPr>
            <a:t>Social Support</a:t>
          </a:r>
        </a:p>
      </dgm:t>
    </dgm:pt>
    <dgm:pt modelId="{B708D747-2521-4AD7-9E25-24E777760851}" type="parTrans" cxnId="{1435B75D-0D22-4652-8F7C-53B41A643047}">
      <dgm:prSet/>
      <dgm:spPr/>
      <dgm:t>
        <a:bodyPr/>
        <a:lstStyle/>
        <a:p>
          <a:endParaRPr lang="en-US"/>
        </a:p>
      </dgm:t>
    </dgm:pt>
    <dgm:pt modelId="{02215B02-290A-4D1F-B462-51868C04DF29}" type="sibTrans" cxnId="{1435B75D-0D22-4652-8F7C-53B41A643047}">
      <dgm:prSet/>
      <dgm:spPr/>
      <dgm:t>
        <a:bodyPr/>
        <a:lstStyle/>
        <a:p>
          <a:endParaRPr lang="en-US"/>
        </a:p>
      </dgm:t>
    </dgm:pt>
    <dgm:pt modelId="{EAACB7F8-E13C-4896-84D9-BD2E551C081E}">
      <dgm:prSet/>
      <dgm:spPr/>
      <dgm:t>
        <a:bodyPr/>
        <a:lstStyle/>
        <a:p>
          <a:r>
            <a:rPr lang="en-US" dirty="0">
              <a:latin typeface="Arial" panose="020B0604020202020204" pitchFamily="34" charset="0"/>
              <a:cs typeface="Arial" panose="020B0604020202020204" pitchFamily="34" charset="0"/>
            </a:rPr>
            <a:t>Program and follow up</a:t>
          </a:r>
        </a:p>
      </dgm:t>
    </dgm:pt>
    <dgm:pt modelId="{6041BCBC-25AD-4FCC-AC18-5495803417C6}" type="parTrans" cxnId="{144F7D7F-8978-4E2D-BB45-1DC85D472D12}">
      <dgm:prSet/>
      <dgm:spPr/>
      <dgm:t>
        <a:bodyPr/>
        <a:lstStyle/>
        <a:p>
          <a:endParaRPr lang="en-US"/>
        </a:p>
      </dgm:t>
    </dgm:pt>
    <dgm:pt modelId="{AD21C8C0-0567-40BD-9BE6-F7B4BEE068BE}" type="sibTrans" cxnId="{144F7D7F-8978-4E2D-BB45-1DC85D472D12}">
      <dgm:prSet/>
      <dgm:spPr/>
      <dgm:t>
        <a:bodyPr/>
        <a:lstStyle/>
        <a:p>
          <a:endParaRPr lang="en-US"/>
        </a:p>
      </dgm:t>
    </dgm:pt>
    <dgm:pt modelId="{7F086A0C-0D68-4319-B01D-26079391C9F9}" type="pres">
      <dgm:prSet presAssocID="{FB9E6387-0FEF-47DB-87A3-C65152D8AD00}" presName="root" presStyleCnt="0">
        <dgm:presLayoutVars>
          <dgm:dir/>
          <dgm:resizeHandles val="exact"/>
        </dgm:presLayoutVars>
      </dgm:prSet>
      <dgm:spPr/>
    </dgm:pt>
    <dgm:pt modelId="{38F9C6A9-56BB-40C2-BE3E-0F3D54D8BDC1}" type="pres">
      <dgm:prSet presAssocID="{FB9E6387-0FEF-47DB-87A3-C65152D8AD00}" presName="container" presStyleCnt="0">
        <dgm:presLayoutVars>
          <dgm:dir/>
          <dgm:resizeHandles val="exact"/>
        </dgm:presLayoutVars>
      </dgm:prSet>
      <dgm:spPr/>
    </dgm:pt>
    <dgm:pt modelId="{84678857-ABA0-46D6-8C13-B44107A6D392}" type="pres">
      <dgm:prSet presAssocID="{7CE880F0-ABB2-4BA1-9BC3-BF7BFE6708BE}" presName="compNode" presStyleCnt="0"/>
      <dgm:spPr/>
    </dgm:pt>
    <dgm:pt modelId="{DC6981DC-4516-4FE8-95BD-979A712700FB}" type="pres">
      <dgm:prSet presAssocID="{7CE880F0-ABB2-4BA1-9BC3-BF7BFE6708BE}" presName="iconBgRect" presStyleLbl="bgShp" presStyleIdx="0" presStyleCnt="6"/>
      <dgm:spPr/>
    </dgm:pt>
    <dgm:pt modelId="{2914374C-8AEA-4C72-9102-D34B42AD4A09}" type="pres">
      <dgm:prSet presAssocID="{7CE880F0-ABB2-4BA1-9BC3-BF7BFE6708BE}"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fluencer"/>
        </a:ext>
      </dgm:extLst>
    </dgm:pt>
    <dgm:pt modelId="{C9DDCF4D-556A-443E-BEE3-225F8EB07EC9}" type="pres">
      <dgm:prSet presAssocID="{7CE880F0-ABB2-4BA1-9BC3-BF7BFE6708BE}" presName="spaceRect" presStyleCnt="0"/>
      <dgm:spPr/>
    </dgm:pt>
    <dgm:pt modelId="{E3BE9DEA-8E12-4101-946D-C754F9E4D31C}" type="pres">
      <dgm:prSet presAssocID="{7CE880F0-ABB2-4BA1-9BC3-BF7BFE6708BE}" presName="textRect" presStyleLbl="revTx" presStyleIdx="0" presStyleCnt="6">
        <dgm:presLayoutVars>
          <dgm:chMax val="1"/>
          <dgm:chPref val="1"/>
        </dgm:presLayoutVars>
      </dgm:prSet>
      <dgm:spPr/>
    </dgm:pt>
    <dgm:pt modelId="{AE6908DD-8BCB-4B02-9595-DCA31F9E0D84}" type="pres">
      <dgm:prSet presAssocID="{20AC0144-3840-46B8-85CB-FBB2090C0231}" presName="sibTrans" presStyleLbl="sibTrans2D1" presStyleIdx="0" presStyleCnt="0"/>
      <dgm:spPr/>
    </dgm:pt>
    <dgm:pt modelId="{8C175121-0961-409C-81A0-FEF8CD864567}" type="pres">
      <dgm:prSet presAssocID="{6D2D7ADA-2B44-47CC-86D3-39B2A061908A}" presName="compNode" presStyleCnt="0"/>
      <dgm:spPr/>
    </dgm:pt>
    <dgm:pt modelId="{B78EE454-4CFC-41E2-836C-71AB2EA8FD2E}" type="pres">
      <dgm:prSet presAssocID="{6D2D7ADA-2B44-47CC-86D3-39B2A061908A}" presName="iconBgRect" presStyleLbl="bgShp" presStyleIdx="1" presStyleCnt="6"/>
      <dgm:spPr/>
    </dgm:pt>
    <dgm:pt modelId="{3C30E2D4-E42C-4C33-8202-93C6DE37DC90}" type="pres">
      <dgm:prSet presAssocID="{6D2D7ADA-2B44-47CC-86D3-39B2A061908A}"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47D3E5BA-06CC-4DDF-81FE-73E29149EE35}" type="pres">
      <dgm:prSet presAssocID="{6D2D7ADA-2B44-47CC-86D3-39B2A061908A}" presName="spaceRect" presStyleCnt="0"/>
      <dgm:spPr/>
    </dgm:pt>
    <dgm:pt modelId="{4B01F50B-065C-4155-9614-7B3CD56DFEE8}" type="pres">
      <dgm:prSet presAssocID="{6D2D7ADA-2B44-47CC-86D3-39B2A061908A}" presName="textRect" presStyleLbl="revTx" presStyleIdx="1" presStyleCnt="6">
        <dgm:presLayoutVars>
          <dgm:chMax val="1"/>
          <dgm:chPref val="1"/>
        </dgm:presLayoutVars>
      </dgm:prSet>
      <dgm:spPr/>
    </dgm:pt>
    <dgm:pt modelId="{70B1313C-9759-4B23-A617-0FF16751E9B6}" type="pres">
      <dgm:prSet presAssocID="{49C1A96A-49A5-45D7-980B-7F51FD100788}" presName="sibTrans" presStyleLbl="sibTrans2D1" presStyleIdx="0" presStyleCnt="0"/>
      <dgm:spPr/>
    </dgm:pt>
    <dgm:pt modelId="{30708273-407F-4394-AC21-C52B4725FA1F}" type="pres">
      <dgm:prSet presAssocID="{8301ACD8-49C7-4AE7-B241-1EA9F9BFE623}" presName="compNode" presStyleCnt="0"/>
      <dgm:spPr/>
    </dgm:pt>
    <dgm:pt modelId="{0AFA74E2-4073-4738-BD3D-A370B00E1280}" type="pres">
      <dgm:prSet presAssocID="{8301ACD8-49C7-4AE7-B241-1EA9F9BFE623}" presName="iconBgRect" presStyleLbl="bgShp" presStyleIdx="2" presStyleCnt="6"/>
      <dgm:spPr/>
    </dgm:pt>
    <dgm:pt modelId="{6DAC9573-7A78-4807-B197-A5DEE83406F6}" type="pres">
      <dgm:prSet presAssocID="{8301ACD8-49C7-4AE7-B241-1EA9F9BFE623}"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otprint"/>
        </a:ext>
      </dgm:extLst>
    </dgm:pt>
    <dgm:pt modelId="{466BE12D-FAD8-45C2-99E0-39BE0BD04781}" type="pres">
      <dgm:prSet presAssocID="{8301ACD8-49C7-4AE7-B241-1EA9F9BFE623}" presName="spaceRect" presStyleCnt="0"/>
      <dgm:spPr/>
    </dgm:pt>
    <dgm:pt modelId="{7F45A053-4111-48A7-92E3-09A70CDAC3DD}" type="pres">
      <dgm:prSet presAssocID="{8301ACD8-49C7-4AE7-B241-1EA9F9BFE623}" presName="textRect" presStyleLbl="revTx" presStyleIdx="2" presStyleCnt="6">
        <dgm:presLayoutVars>
          <dgm:chMax val="1"/>
          <dgm:chPref val="1"/>
        </dgm:presLayoutVars>
      </dgm:prSet>
      <dgm:spPr/>
    </dgm:pt>
    <dgm:pt modelId="{5F938330-0EEE-4734-B0D8-D7745CCE4186}" type="pres">
      <dgm:prSet presAssocID="{04FB6570-712D-4EED-B6D4-D4D0221B45EF}" presName="sibTrans" presStyleLbl="sibTrans2D1" presStyleIdx="0" presStyleCnt="0"/>
      <dgm:spPr/>
    </dgm:pt>
    <dgm:pt modelId="{8E3B3098-B283-444E-A9A8-01C16722BE8F}" type="pres">
      <dgm:prSet presAssocID="{80493B25-0BA7-49F0-A660-587CD0796BEE}" presName="compNode" presStyleCnt="0"/>
      <dgm:spPr/>
    </dgm:pt>
    <dgm:pt modelId="{EDF7ED6F-E9D0-45C0-A5BF-0916FBFD7A39}" type="pres">
      <dgm:prSet presAssocID="{80493B25-0BA7-49F0-A660-587CD0796BEE}" presName="iconBgRect" presStyleLbl="bgShp" presStyleIdx="3" presStyleCnt="6"/>
      <dgm:spPr/>
    </dgm:pt>
    <dgm:pt modelId="{5BF92388-D64F-4A28-BFED-E404E314C50A}" type="pres">
      <dgm:prSet presAssocID="{80493B25-0BA7-49F0-A660-587CD0796BEE}"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F2A51590-1E00-418A-ACBA-C3B87184185A}" type="pres">
      <dgm:prSet presAssocID="{80493B25-0BA7-49F0-A660-587CD0796BEE}" presName="spaceRect" presStyleCnt="0"/>
      <dgm:spPr/>
    </dgm:pt>
    <dgm:pt modelId="{FCE357AA-3A98-47D5-ACF7-27835425BD2E}" type="pres">
      <dgm:prSet presAssocID="{80493B25-0BA7-49F0-A660-587CD0796BEE}" presName="textRect" presStyleLbl="revTx" presStyleIdx="3" presStyleCnt="6">
        <dgm:presLayoutVars>
          <dgm:chMax val="1"/>
          <dgm:chPref val="1"/>
        </dgm:presLayoutVars>
      </dgm:prSet>
      <dgm:spPr/>
    </dgm:pt>
    <dgm:pt modelId="{2C1FC70F-5406-4601-99BB-8809AB28E84B}" type="pres">
      <dgm:prSet presAssocID="{BB37248C-1632-4050-A3CB-E42D029ECF3D}" presName="sibTrans" presStyleLbl="sibTrans2D1" presStyleIdx="0" presStyleCnt="0"/>
      <dgm:spPr/>
    </dgm:pt>
    <dgm:pt modelId="{BB75A6DC-ABF9-4920-8485-ECD1386643F7}" type="pres">
      <dgm:prSet presAssocID="{AABB197F-2914-4CA9-9DB9-5EC08F9BD1CE}" presName="compNode" presStyleCnt="0"/>
      <dgm:spPr/>
    </dgm:pt>
    <dgm:pt modelId="{6983415A-442B-46EA-82FE-9B96658EAD29}" type="pres">
      <dgm:prSet presAssocID="{AABB197F-2914-4CA9-9DB9-5EC08F9BD1CE}" presName="iconBgRect" presStyleLbl="bgShp" presStyleIdx="4" presStyleCnt="6"/>
      <dgm:spPr/>
    </dgm:pt>
    <dgm:pt modelId="{EBE2F15C-A0CB-4D1F-8190-2654CA000BA9}" type="pres">
      <dgm:prSet presAssocID="{AABB197F-2914-4CA9-9DB9-5EC08F9BD1CE}"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6583F13D-2674-4242-BCE9-20EFB082FE50}" type="pres">
      <dgm:prSet presAssocID="{AABB197F-2914-4CA9-9DB9-5EC08F9BD1CE}" presName="spaceRect" presStyleCnt="0"/>
      <dgm:spPr/>
    </dgm:pt>
    <dgm:pt modelId="{BF3A3379-7849-4C44-B54D-3476226D7F44}" type="pres">
      <dgm:prSet presAssocID="{AABB197F-2914-4CA9-9DB9-5EC08F9BD1CE}" presName="textRect" presStyleLbl="revTx" presStyleIdx="4" presStyleCnt="6">
        <dgm:presLayoutVars>
          <dgm:chMax val="1"/>
          <dgm:chPref val="1"/>
        </dgm:presLayoutVars>
      </dgm:prSet>
      <dgm:spPr/>
    </dgm:pt>
    <dgm:pt modelId="{2F142840-FB0F-4CDC-AB6A-F57A03E9BD1A}" type="pres">
      <dgm:prSet presAssocID="{02215B02-290A-4D1F-B462-51868C04DF29}" presName="sibTrans" presStyleLbl="sibTrans2D1" presStyleIdx="0" presStyleCnt="0"/>
      <dgm:spPr/>
    </dgm:pt>
    <dgm:pt modelId="{C4ECD2AF-8ED1-4729-B834-FF903A34F3A5}" type="pres">
      <dgm:prSet presAssocID="{EAACB7F8-E13C-4896-84D9-BD2E551C081E}" presName="compNode" presStyleCnt="0"/>
      <dgm:spPr/>
    </dgm:pt>
    <dgm:pt modelId="{ECA9748B-440E-463B-8E05-5E8090169729}" type="pres">
      <dgm:prSet presAssocID="{EAACB7F8-E13C-4896-84D9-BD2E551C081E}" presName="iconBgRect" presStyleLbl="bgShp" presStyleIdx="5" presStyleCnt="6"/>
      <dgm:spPr/>
    </dgm:pt>
    <dgm:pt modelId="{90542D87-EC6D-423E-9BA8-0CF8E9594661}" type="pres">
      <dgm:prSet presAssocID="{EAACB7F8-E13C-4896-84D9-BD2E551C081E}"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ance Steps"/>
        </a:ext>
      </dgm:extLst>
    </dgm:pt>
    <dgm:pt modelId="{2E27C25A-EC6A-4B1F-BDB6-C40203897A0A}" type="pres">
      <dgm:prSet presAssocID="{EAACB7F8-E13C-4896-84D9-BD2E551C081E}" presName="spaceRect" presStyleCnt="0"/>
      <dgm:spPr/>
    </dgm:pt>
    <dgm:pt modelId="{FF967D48-A8F9-4954-BCD3-304DAE62F335}" type="pres">
      <dgm:prSet presAssocID="{EAACB7F8-E13C-4896-84D9-BD2E551C081E}" presName="textRect" presStyleLbl="revTx" presStyleIdx="5" presStyleCnt="6">
        <dgm:presLayoutVars>
          <dgm:chMax val="1"/>
          <dgm:chPref val="1"/>
        </dgm:presLayoutVars>
      </dgm:prSet>
      <dgm:spPr/>
    </dgm:pt>
  </dgm:ptLst>
  <dgm:cxnLst>
    <dgm:cxn modelId="{3B16A107-7289-4B79-A0E7-9C6A4568B719}" srcId="{FB9E6387-0FEF-47DB-87A3-C65152D8AD00}" destId="{6D2D7ADA-2B44-47CC-86D3-39B2A061908A}" srcOrd="1" destOrd="0" parTransId="{B8E7613D-B560-410B-8B30-6AA00E57FDF9}" sibTransId="{49C1A96A-49A5-45D7-980B-7F51FD100788}"/>
    <dgm:cxn modelId="{F18E0B10-986A-4796-B277-715CBC9D589E}" type="presOf" srcId="{04FB6570-712D-4EED-B6D4-D4D0221B45EF}" destId="{5F938330-0EEE-4734-B0D8-D7745CCE4186}" srcOrd="0" destOrd="0" presId="urn:microsoft.com/office/officeart/2018/2/layout/IconCircleList"/>
    <dgm:cxn modelId="{C1143316-F9A9-4250-B847-68E431BFE575}" type="presOf" srcId="{02215B02-290A-4D1F-B462-51868C04DF29}" destId="{2F142840-FB0F-4CDC-AB6A-F57A03E9BD1A}" srcOrd="0" destOrd="0" presId="urn:microsoft.com/office/officeart/2018/2/layout/IconCircleList"/>
    <dgm:cxn modelId="{34116426-7882-4603-B0DD-3DF6D6009C6A}" srcId="{FB9E6387-0FEF-47DB-87A3-C65152D8AD00}" destId="{7CE880F0-ABB2-4BA1-9BC3-BF7BFE6708BE}" srcOrd="0" destOrd="0" parTransId="{0941336F-2BAA-4BA9-B761-110C16A8C723}" sibTransId="{20AC0144-3840-46B8-85CB-FBB2090C0231}"/>
    <dgm:cxn modelId="{C35A1C2A-861B-4604-86C9-420BADFF6169}" srcId="{FB9E6387-0FEF-47DB-87A3-C65152D8AD00}" destId="{80493B25-0BA7-49F0-A660-587CD0796BEE}" srcOrd="3" destOrd="0" parTransId="{FA63D04B-7525-44A4-B6C3-A717A3561775}" sibTransId="{BB37248C-1632-4050-A3CB-E42D029ECF3D}"/>
    <dgm:cxn modelId="{5677A530-3162-470E-BBFE-6D351A4C4DBC}" type="presOf" srcId="{7CE880F0-ABB2-4BA1-9BC3-BF7BFE6708BE}" destId="{E3BE9DEA-8E12-4101-946D-C754F9E4D31C}" srcOrd="0" destOrd="0" presId="urn:microsoft.com/office/officeart/2018/2/layout/IconCircleList"/>
    <dgm:cxn modelId="{92338751-69AC-40E0-B2D6-3FB68D63A5DE}" type="presOf" srcId="{8301ACD8-49C7-4AE7-B241-1EA9F9BFE623}" destId="{7F45A053-4111-48A7-92E3-09A70CDAC3DD}" srcOrd="0" destOrd="0" presId="urn:microsoft.com/office/officeart/2018/2/layout/IconCircleList"/>
    <dgm:cxn modelId="{160D9653-BE1D-4091-A092-89080FA88FB1}" type="presOf" srcId="{FB9E6387-0FEF-47DB-87A3-C65152D8AD00}" destId="{7F086A0C-0D68-4319-B01D-26079391C9F9}" srcOrd="0" destOrd="0" presId="urn:microsoft.com/office/officeart/2018/2/layout/IconCircleList"/>
    <dgm:cxn modelId="{1435B75D-0D22-4652-8F7C-53B41A643047}" srcId="{FB9E6387-0FEF-47DB-87A3-C65152D8AD00}" destId="{AABB197F-2914-4CA9-9DB9-5EC08F9BD1CE}" srcOrd="4" destOrd="0" parTransId="{B708D747-2521-4AD7-9E25-24E777760851}" sibTransId="{02215B02-290A-4D1F-B462-51868C04DF29}"/>
    <dgm:cxn modelId="{FD759962-1C8B-4532-B021-27B112440360}" type="presOf" srcId="{80493B25-0BA7-49F0-A660-587CD0796BEE}" destId="{FCE357AA-3A98-47D5-ACF7-27835425BD2E}" srcOrd="0" destOrd="0" presId="urn:microsoft.com/office/officeart/2018/2/layout/IconCircleList"/>
    <dgm:cxn modelId="{DD2B9578-DEBA-4D16-935B-9FCE6433E07F}" srcId="{FB9E6387-0FEF-47DB-87A3-C65152D8AD00}" destId="{8301ACD8-49C7-4AE7-B241-1EA9F9BFE623}" srcOrd="2" destOrd="0" parTransId="{BA9D84DA-E385-4C87-BEE9-C2E21525223C}" sibTransId="{04FB6570-712D-4EED-B6D4-D4D0221B45EF}"/>
    <dgm:cxn modelId="{144F7D7F-8978-4E2D-BB45-1DC85D472D12}" srcId="{FB9E6387-0FEF-47DB-87A3-C65152D8AD00}" destId="{EAACB7F8-E13C-4896-84D9-BD2E551C081E}" srcOrd="5" destOrd="0" parTransId="{6041BCBC-25AD-4FCC-AC18-5495803417C6}" sibTransId="{AD21C8C0-0567-40BD-9BE6-F7B4BEE068BE}"/>
    <dgm:cxn modelId="{B6AF618E-972F-42A5-90EF-B9D4CFB61937}" type="presOf" srcId="{6D2D7ADA-2B44-47CC-86D3-39B2A061908A}" destId="{4B01F50B-065C-4155-9614-7B3CD56DFEE8}" srcOrd="0" destOrd="0" presId="urn:microsoft.com/office/officeart/2018/2/layout/IconCircleList"/>
    <dgm:cxn modelId="{E9319B96-1FE6-465D-BC69-21971A6D73F6}" type="presOf" srcId="{20AC0144-3840-46B8-85CB-FBB2090C0231}" destId="{AE6908DD-8BCB-4B02-9595-DCA31F9E0D84}" srcOrd="0" destOrd="0" presId="urn:microsoft.com/office/officeart/2018/2/layout/IconCircleList"/>
    <dgm:cxn modelId="{4051599B-3A46-4B93-BB73-2E35227E4788}" type="presOf" srcId="{BB37248C-1632-4050-A3CB-E42D029ECF3D}" destId="{2C1FC70F-5406-4601-99BB-8809AB28E84B}" srcOrd="0" destOrd="0" presId="urn:microsoft.com/office/officeart/2018/2/layout/IconCircleList"/>
    <dgm:cxn modelId="{E7CC88AB-56D1-4701-A344-747B2B289692}" type="presOf" srcId="{EAACB7F8-E13C-4896-84D9-BD2E551C081E}" destId="{FF967D48-A8F9-4954-BCD3-304DAE62F335}" srcOrd="0" destOrd="0" presId="urn:microsoft.com/office/officeart/2018/2/layout/IconCircleList"/>
    <dgm:cxn modelId="{084A70BE-4B97-438A-AFBC-04032708800A}" type="presOf" srcId="{AABB197F-2914-4CA9-9DB9-5EC08F9BD1CE}" destId="{BF3A3379-7849-4C44-B54D-3476226D7F44}" srcOrd="0" destOrd="0" presId="urn:microsoft.com/office/officeart/2018/2/layout/IconCircleList"/>
    <dgm:cxn modelId="{1421C4D3-B0E8-4F22-9E41-1E2C3FA92FB3}" type="presOf" srcId="{49C1A96A-49A5-45D7-980B-7F51FD100788}" destId="{70B1313C-9759-4B23-A617-0FF16751E9B6}" srcOrd="0" destOrd="0" presId="urn:microsoft.com/office/officeart/2018/2/layout/IconCircleList"/>
    <dgm:cxn modelId="{F43ED6FB-CAD1-4968-B30B-39894DCA0DB1}" type="presParOf" srcId="{7F086A0C-0D68-4319-B01D-26079391C9F9}" destId="{38F9C6A9-56BB-40C2-BE3E-0F3D54D8BDC1}" srcOrd="0" destOrd="0" presId="urn:microsoft.com/office/officeart/2018/2/layout/IconCircleList"/>
    <dgm:cxn modelId="{FD509F0E-D5F1-4263-BCEF-1AE95CC22398}" type="presParOf" srcId="{38F9C6A9-56BB-40C2-BE3E-0F3D54D8BDC1}" destId="{84678857-ABA0-46D6-8C13-B44107A6D392}" srcOrd="0" destOrd="0" presId="urn:microsoft.com/office/officeart/2018/2/layout/IconCircleList"/>
    <dgm:cxn modelId="{95A6F0EE-4A5F-4DC2-9365-16D2B786CAD4}" type="presParOf" srcId="{84678857-ABA0-46D6-8C13-B44107A6D392}" destId="{DC6981DC-4516-4FE8-95BD-979A712700FB}" srcOrd="0" destOrd="0" presId="urn:microsoft.com/office/officeart/2018/2/layout/IconCircleList"/>
    <dgm:cxn modelId="{1627FFB0-C69D-47BC-82DD-A81B3A0B051F}" type="presParOf" srcId="{84678857-ABA0-46D6-8C13-B44107A6D392}" destId="{2914374C-8AEA-4C72-9102-D34B42AD4A09}" srcOrd="1" destOrd="0" presId="urn:microsoft.com/office/officeart/2018/2/layout/IconCircleList"/>
    <dgm:cxn modelId="{0C29C560-3D3C-4F6C-9EC1-EA0D596565BC}" type="presParOf" srcId="{84678857-ABA0-46D6-8C13-B44107A6D392}" destId="{C9DDCF4D-556A-443E-BEE3-225F8EB07EC9}" srcOrd="2" destOrd="0" presId="urn:microsoft.com/office/officeart/2018/2/layout/IconCircleList"/>
    <dgm:cxn modelId="{5E5A2EA4-60EB-4556-99ED-9D330B6A92F3}" type="presParOf" srcId="{84678857-ABA0-46D6-8C13-B44107A6D392}" destId="{E3BE9DEA-8E12-4101-946D-C754F9E4D31C}" srcOrd="3" destOrd="0" presId="urn:microsoft.com/office/officeart/2018/2/layout/IconCircleList"/>
    <dgm:cxn modelId="{D2E6DA50-E25F-4F0E-9FFC-0889A776C21F}" type="presParOf" srcId="{38F9C6A9-56BB-40C2-BE3E-0F3D54D8BDC1}" destId="{AE6908DD-8BCB-4B02-9595-DCA31F9E0D84}" srcOrd="1" destOrd="0" presId="urn:microsoft.com/office/officeart/2018/2/layout/IconCircleList"/>
    <dgm:cxn modelId="{FEAE8446-AC1B-4964-B407-EC613660995A}" type="presParOf" srcId="{38F9C6A9-56BB-40C2-BE3E-0F3D54D8BDC1}" destId="{8C175121-0961-409C-81A0-FEF8CD864567}" srcOrd="2" destOrd="0" presId="urn:microsoft.com/office/officeart/2018/2/layout/IconCircleList"/>
    <dgm:cxn modelId="{51D2891D-B81F-4FBF-ACAB-586881CC45F9}" type="presParOf" srcId="{8C175121-0961-409C-81A0-FEF8CD864567}" destId="{B78EE454-4CFC-41E2-836C-71AB2EA8FD2E}" srcOrd="0" destOrd="0" presId="urn:microsoft.com/office/officeart/2018/2/layout/IconCircleList"/>
    <dgm:cxn modelId="{ADA1FFE8-BFED-42EB-9F6E-FE64220D36F7}" type="presParOf" srcId="{8C175121-0961-409C-81A0-FEF8CD864567}" destId="{3C30E2D4-E42C-4C33-8202-93C6DE37DC90}" srcOrd="1" destOrd="0" presId="urn:microsoft.com/office/officeart/2018/2/layout/IconCircleList"/>
    <dgm:cxn modelId="{2FEBDDFC-C2DC-4AF7-A597-E2076F811D6E}" type="presParOf" srcId="{8C175121-0961-409C-81A0-FEF8CD864567}" destId="{47D3E5BA-06CC-4DDF-81FE-73E29149EE35}" srcOrd="2" destOrd="0" presId="urn:microsoft.com/office/officeart/2018/2/layout/IconCircleList"/>
    <dgm:cxn modelId="{0FA6E917-7489-46F0-A677-477E70405E7D}" type="presParOf" srcId="{8C175121-0961-409C-81A0-FEF8CD864567}" destId="{4B01F50B-065C-4155-9614-7B3CD56DFEE8}" srcOrd="3" destOrd="0" presId="urn:microsoft.com/office/officeart/2018/2/layout/IconCircleList"/>
    <dgm:cxn modelId="{200E9F98-322E-43B8-91FF-1F53E9266C3D}" type="presParOf" srcId="{38F9C6A9-56BB-40C2-BE3E-0F3D54D8BDC1}" destId="{70B1313C-9759-4B23-A617-0FF16751E9B6}" srcOrd="3" destOrd="0" presId="urn:microsoft.com/office/officeart/2018/2/layout/IconCircleList"/>
    <dgm:cxn modelId="{09FEC905-AD45-425C-A9BB-E01111F2A49E}" type="presParOf" srcId="{38F9C6A9-56BB-40C2-BE3E-0F3D54D8BDC1}" destId="{30708273-407F-4394-AC21-C52B4725FA1F}" srcOrd="4" destOrd="0" presId="urn:microsoft.com/office/officeart/2018/2/layout/IconCircleList"/>
    <dgm:cxn modelId="{8EE78453-2230-4FEB-A18C-818EFA4CD342}" type="presParOf" srcId="{30708273-407F-4394-AC21-C52B4725FA1F}" destId="{0AFA74E2-4073-4738-BD3D-A370B00E1280}" srcOrd="0" destOrd="0" presId="urn:microsoft.com/office/officeart/2018/2/layout/IconCircleList"/>
    <dgm:cxn modelId="{8244FD83-D448-4911-B603-3CB5EADADBD6}" type="presParOf" srcId="{30708273-407F-4394-AC21-C52B4725FA1F}" destId="{6DAC9573-7A78-4807-B197-A5DEE83406F6}" srcOrd="1" destOrd="0" presId="urn:microsoft.com/office/officeart/2018/2/layout/IconCircleList"/>
    <dgm:cxn modelId="{52BF7D75-2864-40F6-B2B0-78A140590B7D}" type="presParOf" srcId="{30708273-407F-4394-AC21-C52B4725FA1F}" destId="{466BE12D-FAD8-45C2-99E0-39BE0BD04781}" srcOrd="2" destOrd="0" presId="urn:microsoft.com/office/officeart/2018/2/layout/IconCircleList"/>
    <dgm:cxn modelId="{5775B018-290E-4F62-9429-C8AA1A02BC70}" type="presParOf" srcId="{30708273-407F-4394-AC21-C52B4725FA1F}" destId="{7F45A053-4111-48A7-92E3-09A70CDAC3DD}" srcOrd="3" destOrd="0" presId="urn:microsoft.com/office/officeart/2018/2/layout/IconCircleList"/>
    <dgm:cxn modelId="{08E33BC2-AD1C-46CC-AF4D-A7B842344C3D}" type="presParOf" srcId="{38F9C6A9-56BB-40C2-BE3E-0F3D54D8BDC1}" destId="{5F938330-0EEE-4734-B0D8-D7745CCE4186}" srcOrd="5" destOrd="0" presId="urn:microsoft.com/office/officeart/2018/2/layout/IconCircleList"/>
    <dgm:cxn modelId="{BFEBAC08-C040-4E9A-B81E-46A79595FFF2}" type="presParOf" srcId="{38F9C6A9-56BB-40C2-BE3E-0F3D54D8BDC1}" destId="{8E3B3098-B283-444E-A9A8-01C16722BE8F}" srcOrd="6" destOrd="0" presId="urn:microsoft.com/office/officeart/2018/2/layout/IconCircleList"/>
    <dgm:cxn modelId="{8E8D5C92-6DF7-49C7-8B17-4C4177DD485A}" type="presParOf" srcId="{8E3B3098-B283-444E-A9A8-01C16722BE8F}" destId="{EDF7ED6F-E9D0-45C0-A5BF-0916FBFD7A39}" srcOrd="0" destOrd="0" presId="urn:microsoft.com/office/officeart/2018/2/layout/IconCircleList"/>
    <dgm:cxn modelId="{47CEB526-8203-4093-B008-C6CA306B30AB}" type="presParOf" srcId="{8E3B3098-B283-444E-A9A8-01C16722BE8F}" destId="{5BF92388-D64F-4A28-BFED-E404E314C50A}" srcOrd="1" destOrd="0" presId="urn:microsoft.com/office/officeart/2018/2/layout/IconCircleList"/>
    <dgm:cxn modelId="{FA6528DE-2469-4E68-BCFE-4B8574D71B95}" type="presParOf" srcId="{8E3B3098-B283-444E-A9A8-01C16722BE8F}" destId="{F2A51590-1E00-418A-ACBA-C3B87184185A}" srcOrd="2" destOrd="0" presId="urn:microsoft.com/office/officeart/2018/2/layout/IconCircleList"/>
    <dgm:cxn modelId="{5EEE4E60-2147-4129-9D12-89162A29D9AB}" type="presParOf" srcId="{8E3B3098-B283-444E-A9A8-01C16722BE8F}" destId="{FCE357AA-3A98-47D5-ACF7-27835425BD2E}" srcOrd="3" destOrd="0" presId="urn:microsoft.com/office/officeart/2018/2/layout/IconCircleList"/>
    <dgm:cxn modelId="{588145F9-CB8A-4FBD-BBE7-C00B1A58DAF5}" type="presParOf" srcId="{38F9C6A9-56BB-40C2-BE3E-0F3D54D8BDC1}" destId="{2C1FC70F-5406-4601-99BB-8809AB28E84B}" srcOrd="7" destOrd="0" presId="urn:microsoft.com/office/officeart/2018/2/layout/IconCircleList"/>
    <dgm:cxn modelId="{9EDE4922-53C3-46B5-BC49-E2BDDE3E0787}" type="presParOf" srcId="{38F9C6A9-56BB-40C2-BE3E-0F3D54D8BDC1}" destId="{BB75A6DC-ABF9-4920-8485-ECD1386643F7}" srcOrd="8" destOrd="0" presId="urn:microsoft.com/office/officeart/2018/2/layout/IconCircleList"/>
    <dgm:cxn modelId="{2275D924-20B4-4089-80A4-A76EE4B459F9}" type="presParOf" srcId="{BB75A6DC-ABF9-4920-8485-ECD1386643F7}" destId="{6983415A-442B-46EA-82FE-9B96658EAD29}" srcOrd="0" destOrd="0" presId="urn:microsoft.com/office/officeart/2018/2/layout/IconCircleList"/>
    <dgm:cxn modelId="{1D284F92-89C9-4FF6-960B-0C2541D44017}" type="presParOf" srcId="{BB75A6DC-ABF9-4920-8485-ECD1386643F7}" destId="{EBE2F15C-A0CB-4D1F-8190-2654CA000BA9}" srcOrd="1" destOrd="0" presId="urn:microsoft.com/office/officeart/2018/2/layout/IconCircleList"/>
    <dgm:cxn modelId="{E912533A-C3DC-435E-B738-D9CC1CAF8332}" type="presParOf" srcId="{BB75A6DC-ABF9-4920-8485-ECD1386643F7}" destId="{6583F13D-2674-4242-BCE9-20EFB082FE50}" srcOrd="2" destOrd="0" presId="urn:microsoft.com/office/officeart/2018/2/layout/IconCircleList"/>
    <dgm:cxn modelId="{322C9686-6CFD-409A-AA4E-4B7B6C4CF358}" type="presParOf" srcId="{BB75A6DC-ABF9-4920-8485-ECD1386643F7}" destId="{BF3A3379-7849-4C44-B54D-3476226D7F44}" srcOrd="3" destOrd="0" presId="urn:microsoft.com/office/officeart/2018/2/layout/IconCircleList"/>
    <dgm:cxn modelId="{903B8CCF-5A9E-437C-A367-2B3AAF1BC6ED}" type="presParOf" srcId="{38F9C6A9-56BB-40C2-BE3E-0F3D54D8BDC1}" destId="{2F142840-FB0F-4CDC-AB6A-F57A03E9BD1A}" srcOrd="9" destOrd="0" presId="urn:microsoft.com/office/officeart/2018/2/layout/IconCircleList"/>
    <dgm:cxn modelId="{E0CB3D4A-D0B1-47BB-908F-FCD630938431}" type="presParOf" srcId="{38F9C6A9-56BB-40C2-BE3E-0F3D54D8BDC1}" destId="{C4ECD2AF-8ED1-4729-B834-FF903A34F3A5}" srcOrd="10" destOrd="0" presId="urn:microsoft.com/office/officeart/2018/2/layout/IconCircleList"/>
    <dgm:cxn modelId="{2A8A177C-F432-4D6B-BFF1-E9DEE5BF4C95}" type="presParOf" srcId="{C4ECD2AF-8ED1-4729-B834-FF903A34F3A5}" destId="{ECA9748B-440E-463B-8E05-5E8090169729}" srcOrd="0" destOrd="0" presId="urn:microsoft.com/office/officeart/2018/2/layout/IconCircleList"/>
    <dgm:cxn modelId="{36992F7E-435A-43E7-949B-C9046E0B41A4}" type="presParOf" srcId="{C4ECD2AF-8ED1-4729-B834-FF903A34F3A5}" destId="{90542D87-EC6D-423E-9BA8-0CF8E9594661}" srcOrd="1" destOrd="0" presId="urn:microsoft.com/office/officeart/2018/2/layout/IconCircleList"/>
    <dgm:cxn modelId="{6DC1F958-0099-4563-A31E-039D98101B7C}" type="presParOf" srcId="{C4ECD2AF-8ED1-4729-B834-FF903A34F3A5}" destId="{2E27C25A-EC6A-4B1F-BDB6-C40203897A0A}" srcOrd="2" destOrd="0" presId="urn:microsoft.com/office/officeart/2018/2/layout/IconCircleList"/>
    <dgm:cxn modelId="{B68C1066-CBC3-4727-BE1F-8016E81A1108}" type="presParOf" srcId="{C4ECD2AF-8ED1-4729-B834-FF903A34F3A5}" destId="{FF967D48-A8F9-4954-BCD3-304DAE62F335}"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5D5EC-8368-C14F-9056-742CDBD04D70}">
      <dsp:nvSpPr>
        <dsp:cNvPr id="0" name=""/>
        <dsp:cNvSpPr/>
      </dsp:nvSpPr>
      <dsp:spPr>
        <a:xfrm>
          <a:off x="457199" y="0"/>
          <a:ext cx="5181600" cy="4064000"/>
        </a:xfrm>
        <a:prstGeom prst="rightArrow">
          <a:avLst/>
        </a:prstGeom>
        <a:solidFill>
          <a:srgbClr val="00296D"/>
        </a:solidFill>
        <a:ln>
          <a:noFill/>
        </a:ln>
        <a:effectLst/>
      </dsp:spPr>
      <dsp:style>
        <a:lnRef idx="0">
          <a:scrgbClr r="0" g="0" b="0"/>
        </a:lnRef>
        <a:fillRef idx="1">
          <a:scrgbClr r="0" g="0" b="0"/>
        </a:fillRef>
        <a:effectRef idx="0">
          <a:scrgbClr r="0" g="0" b="0"/>
        </a:effectRef>
        <a:fontRef idx="minor"/>
      </dsp:style>
    </dsp:sp>
    <dsp:sp modelId="{DD1E8BE8-303E-6246-AF15-8F800590FA00}">
      <dsp:nvSpPr>
        <dsp:cNvPr id="0" name=""/>
        <dsp:cNvSpPr/>
      </dsp:nvSpPr>
      <dsp:spPr>
        <a:xfrm>
          <a:off x="0" y="1219199"/>
          <a:ext cx="1828800" cy="162560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Obesity</a:t>
          </a:r>
        </a:p>
      </dsp:txBody>
      <dsp:txXfrm>
        <a:off x="79355" y="1298554"/>
        <a:ext cx="1670090" cy="1466890"/>
      </dsp:txXfrm>
    </dsp:sp>
    <dsp:sp modelId="{480C3EB0-BF9F-B248-88AD-5EC862E2FF7A}">
      <dsp:nvSpPr>
        <dsp:cNvPr id="0" name=""/>
        <dsp:cNvSpPr/>
      </dsp:nvSpPr>
      <dsp:spPr>
        <a:xfrm>
          <a:off x="2133600" y="1219199"/>
          <a:ext cx="1828800" cy="162560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Chronic Disease</a:t>
          </a:r>
        </a:p>
      </dsp:txBody>
      <dsp:txXfrm>
        <a:off x="2212955" y="1298554"/>
        <a:ext cx="1670090" cy="1466890"/>
      </dsp:txXfrm>
    </dsp:sp>
    <dsp:sp modelId="{309E3B6E-F45E-594A-9D6F-8CDD60F89CBF}">
      <dsp:nvSpPr>
        <dsp:cNvPr id="0" name=""/>
        <dsp:cNvSpPr/>
      </dsp:nvSpPr>
      <dsp:spPr>
        <a:xfrm>
          <a:off x="4267200" y="1219199"/>
          <a:ext cx="1828800" cy="1625600"/>
        </a:xfrm>
        <a:prstGeom prst="roundRect">
          <a:avLst/>
        </a:prstGeom>
        <a:solidFill>
          <a:schemeClr val="accent2"/>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sng" kern="1200" dirty="0">
              <a:latin typeface="Arial" panose="020B0604020202020204" pitchFamily="34" charset="0"/>
              <a:cs typeface="Arial" panose="020B0604020202020204" pitchFamily="34" charset="0"/>
            </a:rPr>
            <a:t>Death</a:t>
          </a:r>
        </a:p>
      </dsp:txBody>
      <dsp:txXfrm>
        <a:off x="4346555" y="1298554"/>
        <a:ext cx="1670090"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669F5-FBC0-4F4B-ACB0-7F635C5B1E22}">
      <dsp:nvSpPr>
        <dsp:cNvPr id="0" name=""/>
        <dsp:cNvSpPr/>
      </dsp:nvSpPr>
      <dsp:spPr>
        <a:xfrm>
          <a:off x="1087120" y="0"/>
          <a:ext cx="1463040" cy="812800"/>
        </a:xfrm>
        <a:prstGeom prst="roundRect">
          <a:avLst>
            <a:gd name="adj" fmla="val 10000"/>
          </a:avLst>
        </a:prstGeom>
        <a:solidFill>
          <a:srgbClr val="00296D">
            <a:alpha val="90000"/>
          </a:srgb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dirty="0">
              <a:solidFill>
                <a:schemeClr val="bg1"/>
              </a:solidFill>
              <a:latin typeface="Arial Narrow" panose="020B0604020202020204" pitchFamily="34" charset="0"/>
              <a:cs typeface="Arial Narrow" panose="020B0604020202020204" pitchFamily="34" charset="0"/>
            </a:rPr>
            <a:t>Old Theory</a:t>
          </a:r>
        </a:p>
      </dsp:txBody>
      <dsp:txXfrm>
        <a:off x="1110926" y="23806"/>
        <a:ext cx="1415428" cy="765188"/>
      </dsp:txXfrm>
    </dsp:sp>
    <dsp:sp modelId="{D11482B3-6874-7147-AB91-DF3183334C30}">
      <dsp:nvSpPr>
        <dsp:cNvPr id="0" name=""/>
        <dsp:cNvSpPr/>
      </dsp:nvSpPr>
      <dsp:spPr>
        <a:xfrm>
          <a:off x="3200400" y="25400"/>
          <a:ext cx="2153916" cy="812800"/>
        </a:xfrm>
        <a:prstGeom prst="roundRect">
          <a:avLst>
            <a:gd name="adj" fmla="val 10000"/>
          </a:avLst>
        </a:prstGeom>
        <a:solidFill>
          <a:srgbClr val="BB932E">
            <a:alpha val="90000"/>
          </a:srgb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dirty="0">
              <a:solidFill>
                <a:schemeClr val="bg1"/>
              </a:solidFill>
              <a:latin typeface="Arial Narrow" panose="020B0604020202020204" pitchFamily="34" charset="0"/>
              <a:cs typeface="Arial Narrow" panose="020B0604020202020204" pitchFamily="34" charset="0"/>
            </a:rPr>
            <a:t>Now We Know…</a:t>
          </a:r>
        </a:p>
      </dsp:txBody>
      <dsp:txXfrm>
        <a:off x="3224206" y="49206"/>
        <a:ext cx="2106304" cy="765188"/>
      </dsp:txXfrm>
    </dsp:sp>
    <dsp:sp modelId="{4D1DB05B-5F5E-574D-8506-847599D9DF7B}">
      <dsp:nvSpPr>
        <dsp:cNvPr id="0" name=""/>
        <dsp:cNvSpPr/>
      </dsp:nvSpPr>
      <dsp:spPr>
        <a:xfrm>
          <a:off x="2743200" y="3454400"/>
          <a:ext cx="609600" cy="609600"/>
        </a:xfrm>
        <a:prstGeom prst="triangle">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DD98CF-9070-2644-8DCD-419756152892}">
      <dsp:nvSpPr>
        <dsp:cNvPr id="0" name=""/>
        <dsp:cNvSpPr/>
      </dsp:nvSpPr>
      <dsp:spPr>
        <a:xfrm rot="240000">
          <a:off x="1218641" y="3193179"/>
          <a:ext cx="3658717" cy="255842"/>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A07BA1-9A56-3D4A-9804-8DBA810A51E6}">
      <dsp:nvSpPr>
        <dsp:cNvPr id="0" name=""/>
        <dsp:cNvSpPr/>
      </dsp:nvSpPr>
      <dsp:spPr>
        <a:xfrm rot="240000">
          <a:off x="3415383" y="2553510"/>
          <a:ext cx="1459793" cy="680114"/>
        </a:xfrm>
        <a:prstGeom prst="roundRect">
          <a:avLst/>
        </a:prstGeom>
        <a:solidFill>
          <a:srgbClr val="BB932E"/>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Diet + Exercise</a:t>
          </a:r>
        </a:p>
      </dsp:txBody>
      <dsp:txXfrm>
        <a:off x="3448583" y="2586710"/>
        <a:ext cx="1393393" cy="613714"/>
      </dsp:txXfrm>
    </dsp:sp>
    <dsp:sp modelId="{198FD18C-4333-F843-8019-77449AC003F4}">
      <dsp:nvSpPr>
        <dsp:cNvPr id="0" name=""/>
        <dsp:cNvSpPr/>
      </dsp:nvSpPr>
      <dsp:spPr>
        <a:xfrm rot="240000">
          <a:off x="3468215" y="1821990"/>
          <a:ext cx="1459793" cy="680114"/>
        </a:xfrm>
        <a:prstGeom prst="roundRect">
          <a:avLst/>
        </a:prstGeom>
        <a:solidFill>
          <a:srgbClr val="BB932E"/>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Hormones</a:t>
          </a:r>
        </a:p>
      </dsp:txBody>
      <dsp:txXfrm>
        <a:off x="3501415" y="1855190"/>
        <a:ext cx="1393393" cy="613714"/>
      </dsp:txXfrm>
    </dsp:sp>
    <dsp:sp modelId="{FDC4941E-3897-5840-A0B8-C6C8BA77AC87}">
      <dsp:nvSpPr>
        <dsp:cNvPr id="0" name=""/>
        <dsp:cNvSpPr/>
      </dsp:nvSpPr>
      <dsp:spPr>
        <a:xfrm rot="240000">
          <a:off x="3521047" y="1106726"/>
          <a:ext cx="1459793" cy="680114"/>
        </a:xfrm>
        <a:prstGeom prst="roundRect">
          <a:avLst/>
        </a:prstGeom>
        <a:solidFill>
          <a:srgbClr val="BB932E"/>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Genetics</a:t>
          </a:r>
        </a:p>
      </dsp:txBody>
      <dsp:txXfrm>
        <a:off x="3554247" y="1139926"/>
        <a:ext cx="1393393" cy="613714"/>
      </dsp:txXfrm>
    </dsp:sp>
    <dsp:sp modelId="{FE68100B-2019-BA4E-A208-98184A33B42E}">
      <dsp:nvSpPr>
        <dsp:cNvPr id="0" name=""/>
        <dsp:cNvSpPr/>
      </dsp:nvSpPr>
      <dsp:spPr>
        <a:xfrm rot="240000">
          <a:off x="1322423" y="2407206"/>
          <a:ext cx="1459793" cy="680114"/>
        </a:xfrm>
        <a:prstGeom prst="roundRect">
          <a:avLst/>
        </a:prstGeom>
        <a:solidFill>
          <a:srgbClr val="00296D"/>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Exercise </a:t>
          </a:r>
        </a:p>
        <a:p>
          <a:pPr marL="0" lvl="0" indent="0" algn="ctr" defTabSz="800100">
            <a:lnSpc>
              <a:spcPct val="90000"/>
            </a:lnSpc>
            <a:spcBef>
              <a:spcPct val="0"/>
            </a:spcBef>
            <a:spcAft>
              <a:spcPct val="35000"/>
            </a:spcAft>
            <a:buNone/>
          </a:pPr>
          <a:r>
            <a:rPr lang="en-US" sz="1800" b="1" kern="1200" dirty="0">
              <a:solidFill>
                <a:schemeClr val="bg1"/>
              </a:solidFill>
            </a:rPr>
            <a:t>More</a:t>
          </a:r>
        </a:p>
      </dsp:txBody>
      <dsp:txXfrm>
        <a:off x="1355623" y="2440406"/>
        <a:ext cx="1393393" cy="613714"/>
      </dsp:txXfrm>
    </dsp:sp>
    <dsp:sp modelId="{5B8E2407-A3FC-F347-8D1D-4C202F486F3C}">
      <dsp:nvSpPr>
        <dsp:cNvPr id="0" name=""/>
        <dsp:cNvSpPr/>
      </dsp:nvSpPr>
      <dsp:spPr>
        <a:xfrm rot="240000">
          <a:off x="1375255" y="1675686"/>
          <a:ext cx="1459793" cy="680114"/>
        </a:xfrm>
        <a:prstGeom prst="roundRect">
          <a:avLst/>
        </a:prstGeom>
        <a:solidFill>
          <a:srgbClr val="00296D"/>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Eat Less</a:t>
          </a:r>
        </a:p>
      </dsp:txBody>
      <dsp:txXfrm>
        <a:off x="1408455" y="1708886"/>
        <a:ext cx="1393393" cy="613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981DC-4516-4FE8-95BD-979A712700FB}">
      <dsp:nvSpPr>
        <dsp:cNvPr id="0" name=""/>
        <dsp:cNvSpPr/>
      </dsp:nvSpPr>
      <dsp:spPr>
        <a:xfrm>
          <a:off x="1280650" y="19430"/>
          <a:ext cx="705017" cy="70501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4374C-8AEA-4C72-9102-D34B42AD4A09}">
      <dsp:nvSpPr>
        <dsp:cNvPr id="0" name=""/>
        <dsp:cNvSpPr/>
      </dsp:nvSpPr>
      <dsp:spPr>
        <a:xfrm>
          <a:off x="1428704" y="167484"/>
          <a:ext cx="408910" cy="4089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BE9DEA-8E12-4101-946D-C754F9E4D31C}">
      <dsp:nvSpPr>
        <dsp:cNvPr id="0" name=""/>
        <dsp:cNvSpPr/>
      </dsp:nvSpPr>
      <dsp:spPr>
        <a:xfrm>
          <a:off x="2136743" y="19430"/>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Factors specific to you</a:t>
          </a:r>
        </a:p>
      </dsp:txBody>
      <dsp:txXfrm>
        <a:off x="2136743" y="19430"/>
        <a:ext cx="1661826" cy="705017"/>
      </dsp:txXfrm>
    </dsp:sp>
    <dsp:sp modelId="{B78EE454-4CFC-41E2-836C-71AB2EA8FD2E}">
      <dsp:nvSpPr>
        <dsp:cNvPr id="0" name=""/>
        <dsp:cNvSpPr/>
      </dsp:nvSpPr>
      <dsp:spPr>
        <a:xfrm>
          <a:off x="4088130" y="19430"/>
          <a:ext cx="705017" cy="70501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30E2D4-E42C-4C33-8202-93C6DE37DC90}">
      <dsp:nvSpPr>
        <dsp:cNvPr id="0" name=""/>
        <dsp:cNvSpPr/>
      </dsp:nvSpPr>
      <dsp:spPr>
        <a:xfrm>
          <a:off x="4236183" y="167484"/>
          <a:ext cx="408910" cy="4089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01F50B-065C-4155-9614-7B3CD56DFEE8}">
      <dsp:nvSpPr>
        <dsp:cNvPr id="0" name=""/>
        <dsp:cNvSpPr/>
      </dsp:nvSpPr>
      <dsp:spPr>
        <a:xfrm>
          <a:off x="4944222" y="19430"/>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Medical Conditions</a:t>
          </a:r>
        </a:p>
      </dsp:txBody>
      <dsp:txXfrm>
        <a:off x="4944222" y="19430"/>
        <a:ext cx="1661826" cy="705017"/>
      </dsp:txXfrm>
    </dsp:sp>
    <dsp:sp modelId="{0AFA74E2-4073-4738-BD3D-A370B00E1280}">
      <dsp:nvSpPr>
        <dsp:cNvPr id="0" name=""/>
        <dsp:cNvSpPr/>
      </dsp:nvSpPr>
      <dsp:spPr>
        <a:xfrm>
          <a:off x="1280650" y="1279243"/>
          <a:ext cx="705017" cy="70501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C9573-7A78-4807-B197-A5DEE83406F6}">
      <dsp:nvSpPr>
        <dsp:cNvPr id="0" name=""/>
        <dsp:cNvSpPr/>
      </dsp:nvSpPr>
      <dsp:spPr>
        <a:xfrm>
          <a:off x="1428704" y="1427296"/>
          <a:ext cx="408910" cy="4089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45A053-4111-48A7-92E3-09A70CDAC3DD}">
      <dsp:nvSpPr>
        <dsp:cNvPr id="0" name=""/>
        <dsp:cNvSpPr/>
      </dsp:nvSpPr>
      <dsp:spPr>
        <a:xfrm>
          <a:off x="2136743" y="1279243"/>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Mobility</a:t>
          </a:r>
        </a:p>
      </dsp:txBody>
      <dsp:txXfrm>
        <a:off x="2136743" y="1279243"/>
        <a:ext cx="1661826" cy="705017"/>
      </dsp:txXfrm>
    </dsp:sp>
    <dsp:sp modelId="{EDF7ED6F-E9D0-45C0-A5BF-0916FBFD7A39}">
      <dsp:nvSpPr>
        <dsp:cNvPr id="0" name=""/>
        <dsp:cNvSpPr/>
      </dsp:nvSpPr>
      <dsp:spPr>
        <a:xfrm>
          <a:off x="4088130" y="1279243"/>
          <a:ext cx="705017" cy="70501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F92388-D64F-4A28-BFED-E404E314C50A}">
      <dsp:nvSpPr>
        <dsp:cNvPr id="0" name=""/>
        <dsp:cNvSpPr/>
      </dsp:nvSpPr>
      <dsp:spPr>
        <a:xfrm>
          <a:off x="4236183" y="1427296"/>
          <a:ext cx="408910" cy="40891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E357AA-3A98-47D5-ACF7-27835425BD2E}">
      <dsp:nvSpPr>
        <dsp:cNvPr id="0" name=""/>
        <dsp:cNvSpPr/>
      </dsp:nvSpPr>
      <dsp:spPr>
        <a:xfrm>
          <a:off x="4944222" y="1279243"/>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Mental Health Issues</a:t>
          </a:r>
        </a:p>
      </dsp:txBody>
      <dsp:txXfrm>
        <a:off x="4944222" y="1279243"/>
        <a:ext cx="1661826" cy="705017"/>
      </dsp:txXfrm>
    </dsp:sp>
    <dsp:sp modelId="{6983415A-442B-46EA-82FE-9B96658EAD29}">
      <dsp:nvSpPr>
        <dsp:cNvPr id="0" name=""/>
        <dsp:cNvSpPr/>
      </dsp:nvSpPr>
      <dsp:spPr>
        <a:xfrm>
          <a:off x="1280650" y="2539056"/>
          <a:ext cx="705017" cy="70501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E2F15C-A0CB-4D1F-8190-2654CA000BA9}">
      <dsp:nvSpPr>
        <dsp:cNvPr id="0" name=""/>
        <dsp:cNvSpPr/>
      </dsp:nvSpPr>
      <dsp:spPr>
        <a:xfrm>
          <a:off x="1428704" y="2687109"/>
          <a:ext cx="408910" cy="40891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3A3379-7849-4C44-B54D-3476226D7F44}">
      <dsp:nvSpPr>
        <dsp:cNvPr id="0" name=""/>
        <dsp:cNvSpPr/>
      </dsp:nvSpPr>
      <dsp:spPr>
        <a:xfrm>
          <a:off x="2136743" y="2539056"/>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Social Support</a:t>
          </a:r>
        </a:p>
      </dsp:txBody>
      <dsp:txXfrm>
        <a:off x="2136743" y="2539056"/>
        <a:ext cx="1661826" cy="705017"/>
      </dsp:txXfrm>
    </dsp:sp>
    <dsp:sp modelId="{ECA9748B-440E-463B-8E05-5E8090169729}">
      <dsp:nvSpPr>
        <dsp:cNvPr id="0" name=""/>
        <dsp:cNvSpPr/>
      </dsp:nvSpPr>
      <dsp:spPr>
        <a:xfrm>
          <a:off x="4088130" y="2539056"/>
          <a:ext cx="705017" cy="70501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42D87-EC6D-423E-9BA8-0CF8E9594661}">
      <dsp:nvSpPr>
        <dsp:cNvPr id="0" name=""/>
        <dsp:cNvSpPr/>
      </dsp:nvSpPr>
      <dsp:spPr>
        <a:xfrm>
          <a:off x="4236183" y="2687109"/>
          <a:ext cx="408910" cy="408910"/>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967D48-A8F9-4954-BCD3-304DAE62F335}">
      <dsp:nvSpPr>
        <dsp:cNvPr id="0" name=""/>
        <dsp:cNvSpPr/>
      </dsp:nvSpPr>
      <dsp:spPr>
        <a:xfrm>
          <a:off x="4944222" y="2539056"/>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Program and follow up</a:t>
          </a:r>
        </a:p>
      </dsp:txBody>
      <dsp:txXfrm>
        <a:off x="4944222" y="2539056"/>
        <a:ext cx="1661826" cy="705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471DD28D-EAC5-4B85-905F-1BB4161EFA6A}" type="datetimeFigureOut">
              <a:rPr lang="en-US" smtClean="0"/>
              <a:t>6/17/22</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A89605D8-BCAF-4054-B6CE-1288857EB378}" type="slidenum">
              <a:rPr lang="en-US" smtClean="0"/>
              <a:t>‹#›</a:t>
            </a:fld>
            <a:endParaRPr lang="en-US"/>
          </a:p>
        </p:txBody>
      </p:sp>
    </p:spTree>
    <p:extLst>
      <p:ext uri="{BB962C8B-B14F-4D97-AF65-F5344CB8AC3E}">
        <p14:creationId xmlns:p14="http://schemas.microsoft.com/office/powerpoint/2010/main" val="374943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We are glad you have decided to learn more about what weight loss surgery is and how it can impact the health of many people with obesity and obesity-related medical conditions.</a:t>
            </a: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9605D8-BCAF-4054-B6CE-1288857EB378}" type="slidenum">
              <a:rPr lang="en-US" smtClean="0"/>
              <a:t>1</a:t>
            </a:fld>
            <a:endParaRPr lang="en-US"/>
          </a:p>
        </p:txBody>
      </p:sp>
    </p:spTree>
    <p:extLst>
      <p:ext uri="{BB962C8B-B14F-4D97-AF65-F5344CB8AC3E}">
        <p14:creationId xmlns:p14="http://schemas.microsoft.com/office/powerpoint/2010/main" val="2564513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we’ve studied obesity, we have learned that this old theory of eat less and exercise more is outdated and can often cause people to feel ashamed when efforts to lose weight do not work or last. Now we know better. Genetics and hormones play an important part in losing weight just as diet and exercise do.</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10</a:t>
            </a:fld>
            <a:endParaRPr lang="en-US"/>
          </a:p>
        </p:txBody>
      </p:sp>
    </p:spTree>
    <p:extLst>
      <p:ext uri="{BB962C8B-B14F-4D97-AF65-F5344CB8AC3E}">
        <p14:creationId xmlns:p14="http://schemas.microsoft.com/office/powerpoint/2010/main" val="1304031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Surgery is an important tool that can impact our weight loss.  Weight loss surgery interacts with the hormone signals between our brain, gut, and the rest of our body and can alter how hungry we are and the way our body burns calories. These changes that surgery brings about can actually lower the set point and positively impact obesity.</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11</a:t>
            </a:fld>
            <a:endParaRPr lang="en-US"/>
          </a:p>
        </p:txBody>
      </p:sp>
    </p:spTree>
    <p:extLst>
      <p:ext uri="{BB962C8B-B14F-4D97-AF65-F5344CB8AC3E}">
        <p14:creationId xmlns:p14="http://schemas.microsoft.com/office/powerpoint/2010/main" val="354252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Institute of Health recommends that healthy lifestyle changes and medical therapy be used to help prevent or treat obesity. However, as our BMI increases, surgery should be considered because of the overwhelming evidence that it can reverse or alter many chronic diseases related to obesity and help reverse the course of obesity itself.</a:t>
            </a:r>
          </a:p>
        </p:txBody>
      </p:sp>
      <p:sp>
        <p:nvSpPr>
          <p:cNvPr id="4" name="Slide Number Placeholder 3"/>
          <p:cNvSpPr>
            <a:spLocks noGrp="1"/>
          </p:cNvSpPr>
          <p:nvPr>
            <p:ph type="sldNum" sz="quarter" idx="5"/>
          </p:nvPr>
        </p:nvSpPr>
        <p:spPr/>
        <p:txBody>
          <a:bodyPr/>
          <a:lstStyle/>
          <a:p>
            <a:fld id="{A89605D8-BCAF-4054-B6CE-1288857EB378}" type="slidenum">
              <a:rPr lang="en-US" smtClean="0"/>
              <a:t>12</a:t>
            </a:fld>
            <a:endParaRPr lang="en-US"/>
          </a:p>
        </p:txBody>
      </p:sp>
    </p:spTree>
    <p:extLst>
      <p:ext uri="{BB962C8B-B14F-4D97-AF65-F5344CB8AC3E}">
        <p14:creationId xmlns:p14="http://schemas.microsoft.com/office/powerpoint/2010/main" val="205758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Going back to the illustration of how obesity affects every organ system in our body, we know that weight loss surgery can also impact those areas. High cholesterol, sleep apnea, diabetes, high blood pressure, heart disease, and more can significantly improve after weight loss surgery. The majority of patients who choose weight loss surgery will note an improved quality of life and research shows that our risk of death is reduced long-term.</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13</a:t>
            </a:fld>
            <a:endParaRPr lang="en-US"/>
          </a:p>
        </p:txBody>
      </p:sp>
    </p:spTree>
    <p:extLst>
      <p:ext uri="{BB962C8B-B14F-4D97-AF65-F5344CB8AC3E}">
        <p14:creationId xmlns:p14="http://schemas.microsoft.com/office/powerpoint/2010/main" val="3330718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Diabetes is a very important medical problem that has a serious impact on our quality of life and can cause significant damage to other organs in our body. Weight loss surgery helps patients take control of their diabetes. Compared to non-surgical methods of weight loss as well as diabetic medications, surgery may be superior in helping improve diabetes. This means you could come off your diabetes medications or no longer have diabetes. This disease, however, could return over time. A great resource to use is the Escape Diabetes webpage located at escapediabetes.org. Here you can calculate your risk of complications from diabetes, including death, over the next 10 years with and without weight loss surgery. The results are meant to be specialized to you based on specific information that you enter and can help you make an informed decision about weight loss surgery as it relates to diabetes.</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14</a:t>
            </a:fld>
            <a:endParaRPr lang="en-US"/>
          </a:p>
        </p:txBody>
      </p:sp>
    </p:spTree>
    <p:extLst>
      <p:ext uri="{BB962C8B-B14F-4D97-AF65-F5344CB8AC3E}">
        <p14:creationId xmlns:p14="http://schemas.microsoft.com/office/powerpoint/2010/main" val="1997839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who is a candidate for surgery? Three questions to ask are: What is my BMI? What are my medical conditions? And, am I safe for surgery? Your answers to these questions and discussion with a weight loss surgeon can help you decide if you are a good candidate for weight loss surgery.</a:t>
            </a:r>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15</a:t>
            </a:fld>
            <a:endParaRPr lang="en-US"/>
          </a:p>
        </p:txBody>
      </p:sp>
    </p:spTree>
    <p:extLst>
      <p:ext uri="{BB962C8B-B14F-4D97-AF65-F5344CB8AC3E}">
        <p14:creationId xmlns:p14="http://schemas.microsoft.com/office/powerpoint/2010/main" val="213517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pictures show the five surgical procedures which are endorsed by the ASMBS to treat Obesity in the United States. In the next several slides, we will review these procedures, and how you and your surgeon will choose which procedure will be best for you.</a:t>
            </a:r>
          </a:p>
        </p:txBody>
      </p:sp>
      <p:sp>
        <p:nvSpPr>
          <p:cNvPr id="4" name="Slide Number Placeholder 3"/>
          <p:cNvSpPr>
            <a:spLocks noGrp="1"/>
          </p:cNvSpPr>
          <p:nvPr>
            <p:ph type="sldNum" sz="quarter" idx="5"/>
          </p:nvPr>
        </p:nvSpPr>
        <p:spPr/>
        <p:txBody>
          <a:bodyPr/>
          <a:lstStyle/>
          <a:p>
            <a:fld id="{A89605D8-BCAF-4054-B6CE-1288857EB378}" type="slidenum">
              <a:rPr lang="en-US" smtClean="0"/>
              <a:t>16</a:t>
            </a:fld>
            <a:endParaRPr lang="en-US"/>
          </a:p>
        </p:txBody>
      </p:sp>
    </p:spTree>
    <p:extLst>
      <p:ext uri="{BB962C8B-B14F-4D97-AF65-F5344CB8AC3E}">
        <p14:creationId xmlns:p14="http://schemas.microsoft.com/office/powerpoint/2010/main" val="389679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Laparoscopic adjustable gastric banding, or the “LAP BAND” involves placement of a silicone band around the top part of the stomach. This can be filled with fluid and tightened through a reservoir placed under the skin of the abdomen. This procedure has a lower chance of complications within the first month of the procedure than any other bariatric surgery. However, the chances of requiring surgery to remove the band are quite high.</a:t>
            </a:r>
          </a:p>
        </p:txBody>
      </p:sp>
      <p:sp>
        <p:nvSpPr>
          <p:cNvPr id="4" name="Slide Number Placeholder 3"/>
          <p:cNvSpPr>
            <a:spLocks noGrp="1"/>
          </p:cNvSpPr>
          <p:nvPr>
            <p:ph type="sldNum" sz="quarter" idx="5"/>
          </p:nvPr>
        </p:nvSpPr>
        <p:spPr/>
        <p:txBody>
          <a:bodyPr/>
          <a:lstStyle/>
          <a:p>
            <a:fld id="{A89605D8-BCAF-4054-B6CE-1288857EB378}" type="slidenum">
              <a:rPr lang="en-US" smtClean="0"/>
              <a:t>17</a:t>
            </a:fld>
            <a:endParaRPr lang="en-US"/>
          </a:p>
        </p:txBody>
      </p:sp>
    </p:spTree>
    <p:extLst>
      <p:ext uri="{BB962C8B-B14F-4D97-AF65-F5344CB8AC3E}">
        <p14:creationId xmlns:p14="http://schemas.microsoft.com/office/powerpoint/2010/main" val="4178274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advantages for the band include safety early on when compared to procedures that involve stapling the stomach and intestines. It can be, therefore, used for patients with more risks related to their surgical history or preexisting medical problems.</a:t>
            </a:r>
          </a:p>
        </p:txBody>
      </p:sp>
      <p:sp>
        <p:nvSpPr>
          <p:cNvPr id="4" name="Slide Number Placeholder 3"/>
          <p:cNvSpPr>
            <a:spLocks noGrp="1"/>
          </p:cNvSpPr>
          <p:nvPr>
            <p:ph type="sldNum" sz="quarter" idx="10"/>
          </p:nvPr>
        </p:nvSpPr>
        <p:spPr/>
        <p:txBody>
          <a:bodyPr/>
          <a:lstStyle/>
          <a:p>
            <a:fld id="{A89605D8-BCAF-4054-B6CE-1288857EB378}" type="slidenum">
              <a:rPr lang="en-US" smtClean="0"/>
              <a:t>18</a:t>
            </a:fld>
            <a:endParaRPr lang="en-US"/>
          </a:p>
        </p:txBody>
      </p:sp>
    </p:spTree>
    <p:extLst>
      <p:ext uri="{BB962C8B-B14F-4D97-AF65-F5344CB8AC3E}">
        <p14:creationId xmlns:p14="http://schemas.microsoft.com/office/powerpoint/2010/main" val="701023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laparoscopic sleeve gastrectomy, otherwise known as a vertical sleeve gastrectomy, or simply a “sleeve,” involves placing a tube into the stomach to avoid making the sleeve too big or too small, stapling along side that tube, and then removing the tube. This turns the stomach into the size and shape of a banana, and removes 3/4ths of the stomach, or almost all of the stomach that produces the “hunger hormone.” It also helps with other hormones that fight diabetes and obesity. This is a simpler procedure than the bypass or the duodenal switch, both of which require new intestinal connections. While this achieves a great amount of weight loss for most patients, it can worsen </a:t>
            </a:r>
            <a:r>
              <a:rPr lang="en-US" dirty="0" err="1"/>
              <a:t>gastroesophageal</a:t>
            </a:r>
            <a:r>
              <a:rPr lang="en-US" dirty="0"/>
              <a:t> reflux</a:t>
            </a:r>
            <a:r>
              <a:rPr lang="en-US" baseline="0" dirty="0"/>
              <a:t> or </a:t>
            </a:r>
            <a:r>
              <a:rPr lang="en-US" dirty="0"/>
              <a:t>heartburn disease, or less common, it</a:t>
            </a:r>
            <a:r>
              <a:rPr lang="en-US" baseline="0" dirty="0"/>
              <a:t> can</a:t>
            </a:r>
            <a:r>
              <a:rPr lang="en-US" dirty="0"/>
              <a:t> cause the disease in a patient that doesn’t have it to begin with.</a:t>
            </a:r>
          </a:p>
        </p:txBody>
      </p:sp>
      <p:sp>
        <p:nvSpPr>
          <p:cNvPr id="4" name="Slide Number Placeholder 3"/>
          <p:cNvSpPr>
            <a:spLocks noGrp="1"/>
          </p:cNvSpPr>
          <p:nvPr>
            <p:ph type="sldNum" sz="quarter" idx="5"/>
          </p:nvPr>
        </p:nvSpPr>
        <p:spPr/>
        <p:txBody>
          <a:bodyPr/>
          <a:lstStyle/>
          <a:p>
            <a:fld id="{A89605D8-BCAF-4054-B6CE-1288857EB378}" type="slidenum">
              <a:rPr lang="en-US" smtClean="0"/>
              <a:t>19</a:t>
            </a:fld>
            <a:endParaRPr lang="en-US"/>
          </a:p>
        </p:txBody>
      </p:sp>
    </p:spTree>
    <p:extLst>
      <p:ext uri="{BB962C8B-B14F-4D97-AF65-F5344CB8AC3E}">
        <p14:creationId xmlns:p14="http://schemas.microsoft.com/office/powerpoint/2010/main" val="237763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9F4034-9A86-4EF6-8BF1-4280D6EDE64D}" type="slidenum">
              <a:rPr lang="en-US" altLang="en-US" smtClean="0">
                <a:latin typeface="Arial" panose="020B0604020202020204" pitchFamily="34" charset="0"/>
                <a:ea typeface="MS PGothic" panose="020B0600070205080204" pitchFamily="34" charset="-128"/>
              </a:rPr>
              <a:pPr fontAlgn="base">
                <a:spcBef>
                  <a:spcPct val="0"/>
                </a:spcBef>
                <a:spcAft>
                  <a:spcPct val="0"/>
                </a:spcAft>
              </a:pPr>
              <a:t>2</a:t>
            </a:fld>
            <a:endParaRPr lang="en-US" altLang="en-US">
              <a:latin typeface="Arial" panose="020B0604020202020204" pitchFamily="34" charset="0"/>
              <a:ea typeface="MS PGothic" panose="020B0600070205080204" pitchFamily="34" charset="-128"/>
            </a:endParaRPr>
          </a:p>
        </p:txBody>
      </p:sp>
      <p:sp>
        <p:nvSpPr>
          <p:cNvPr id="18435"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goal of this session is to help you understand the risks of obesity and how it impacts a person’s life. We also want to review the options to consider for surgery and the risks and benefits of each of those options. And to conclude, we certainly hope that you will feel empowered with this knowledge to go forward and make an informed decision on your journey to health and wellness.</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27680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give more detail regarding weight loss after the sleeve, a</a:t>
            </a:r>
            <a:r>
              <a:rPr lang="en-US" dirty="0"/>
              <a:t>t 1 year total weight loss is 25.6%</a:t>
            </a:r>
            <a:r>
              <a:rPr lang="en-US" baseline="0" dirty="0"/>
              <a:t> and excess weight loss averages close to 60%. At 3 years, most people will have lost approximately 21% of their total body weight and 49% of their excess body weight. Each of these values represents an average, and patients fall into a range as indicated by the numbers in brackets after the interquartile range. These numbers have been verified by MBSAQIP, the national accreditation program for bariatric surgery.</a:t>
            </a:r>
            <a:endParaRPr lang="en-US" dirty="0"/>
          </a:p>
        </p:txBody>
      </p:sp>
      <p:sp>
        <p:nvSpPr>
          <p:cNvPr id="4" name="Slide Number Placeholder 3"/>
          <p:cNvSpPr>
            <a:spLocks noGrp="1"/>
          </p:cNvSpPr>
          <p:nvPr>
            <p:ph type="sldNum" sz="quarter" idx="5"/>
          </p:nvPr>
        </p:nvSpPr>
        <p:spPr/>
        <p:txBody>
          <a:bodyPr/>
          <a:lstStyle/>
          <a:p>
            <a:pPr>
              <a:defRPr/>
            </a:pPr>
            <a:fld id="{A89605D8-BCAF-4054-B6CE-1288857EB378}"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132080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advantages of the sleeve gastrectomy involve its simplicity and its effects on hunger and metabolism. If a patient already has heartburn symptoms, having a sleeve gastrectomy can worsen reflux, or at least not change the symptoms. In a smaller percentage of patients, the sleeve can cause GERD that wasn’t present before surgery. Your surgeon will evaluate you for heartburn symptoms before surgery. Some patients have conditions that make the sleeve a better choice because of its lack of intestinal connections. Patients who already have problems with absorption, abdominal scar tissue or large abdominal hernias, conditions requiring chronic steroid or nonsteroidal </a:t>
            </a:r>
            <a:r>
              <a:rPr lang="en-US" dirty="0" err="1"/>
              <a:t>antiinflammatory</a:t>
            </a:r>
            <a:r>
              <a:rPr lang="en-US" dirty="0"/>
              <a:t> medication use, or who are higher cardiovascular risk may be better served with a sleeve gastrectomy.</a:t>
            </a:r>
          </a:p>
        </p:txBody>
      </p:sp>
      <p:sp>
        <p:nvSpPr>
          <p:cNvPr id="4" name="Slide Number Placeholder 3"/>
          <p:cNvSpPr>
            <a:spLocks noGrp="1"/>
          </p:cNvSpPr>
          <p:nvPr>
            <p:ph type="sldNum" sz="quarter" idx="5"/>
          </p:nvPr>
        </p:nvSpPr>
        <p:spPr/>
        <p:txBody>
          <a:bodyPr/>
          <a:lstStyle/>
          <a:p>
            <a:fld id="{A89605D8-BCAF-4054-B6CE-1288857EB378}" type="slidenum">
              <a:rPr lang="en-US" smtClean="0"/>
              <a:t>21</a:t>
            </a:fld>
            <a:endParaRPr lang="en-US"/>
          </a:p>
        </p:txBody>
      </p:sp>
    </p:spTree>
    <p:extLst>
      <p:ext uri="{BB962C8B-B14F-4D97-AF65-F5344CB8AC3E}">
        <p14:creationId xmlns:p14="http://schemas.microsoft.com/office/powerpoint/2010/main" val="3571946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laparoscopic Roux-en-Y gastric bypass is the “gold standard” operation for obesity. It has been performed successfully since the 1960’s, and laparoscopically since the 1990’s. It is very effective against diabetes, and is the best operation for treating reflux. Patients who undergo a gastric bypass must stop smoking and never smoke again. Patients who take NSAIDs for joint and other pain will need to stop these as well and abstain from these for life. Both of these recommendations are due to the increased risks of ulcers at the connection between the gastric pouch and the small intestine. Because of the lower connection in the small intestine, there is a risk of bowel obstruction requiring emergency surgery in the future.</a:t>
            </a:r>
          </a:p>
        </p:txBody>
      </p:sp>
      <p:sp>
        <p:nvSpPr>
          <p:cNvPr id="4" name="Slide Number Placeholder 3"/>
          <p:cNvSpPr>
            <a:spLocks noGrp="1"/>
          </p:cNvSpPr>
          <p:nvPr>
            <p:ph type="sldNum" sz="quarter" idx="5"/>
          </p:nvPr>
        </p:nvSpPr>
        <p:spPr/>
        <p:txBody>
          <a:bodyPr/>
          <a:lstStyle/>
          <a:p>
            <a:fld id="{A89605D8-BCAF-4054-B6CE-1288857EB378}" type="slidenum">
              <a:rPr lang="en-US" smtClean="0"/>
              <a:t>22</a:t>
            </a:fld>
            <a:endParaRPr lang="en-US"/>
          </a:p>
        </p:txBody>
      </p:sp>
    </p:spTree>
    <p:extLst>
      <p:ext uri="{BB962C8B-B14F-4D97-AF65-F5344CB8AC3E}">
        <p14:creationId xmlns:p14="http://schemas.microsoft.com/office/powerpoint/2010/main" val="2151498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look closer at the weight loss you may expect after the bypass, at 1 year, you may lose 31% of your total body weight and 71% of excess body weight. At 3 years, you may expect to have lost close to 29% of your total body weight and 66% of your excess body weight.  Again, these are estimates according to the MBSAQIP’s national database.</a:t>
            </a:r>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44793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gastric bypass has the same or better effects on hunger, metabolism and diabetes as the sleeve, and is the best surgery for reflux. Since it is a more complex operation with two new bowel connections, it does have higher risks for complications and future nutritional deficiencies.</a:t>
            </a:r>
          </a:p>
        </p:txBody>
      </p:sp>
      <p:sp>
        <p:nvSpPr>
          <p:cNvPr id="4" name="Slide Number Placeholder 3"/>
          <p:cNvSpPr>
            <a:spLocks noGrp="1"/>
          </p:cNvSpPr>
          <p:nvPr>
            <p:ph type="sldNum" sz="quarter" idx="5"/>
          </p:nvPr>
        </p:nvSpPr>
        <p:spPr/>
        <p:txBody>
          <a:bodyPr/>
          <a:lstStyle/>
          <a:p>
            <a:fld id="{A89605D8-BCAF-4054-B6CE-1288857EB378}" type="slidenum">
              <a:rPr lang="en-US" smtClean="0"/>
              <a:t>24</a:t>
            </a:fld>
            <a:endParaRPr lang="en-US"/>
          </a:p>
        </p:txBody>
      </p:sp>
    </p:spTree>
    <p:extLst>
      <p:ext uri="{BB962C8B-B14F-4D97-AF65-F5344CB8AC3E}">
        <p14:creationId xmlns:p14="http://schemas.microsoft.com/office/powerpoint/2010/main" val="3669230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biliopancreatic diversion with duodenal switch, or the BPD/DS, or simply “the switch,” is an operation that involves a sleeve gastrectomy, and then two new bowel connections, like with the gastric bypass. The difference here is that the “upper connection” is between the duodenum</a:t>
            </a:r>
            <a:r>
              <a:rPr lang="en-US" baseline="0" dirty="0"/>
              <a:t> (or </a:t>
            </a:r>
            <a:r>
              <a:rPr lang="en-US" dirty="0"/>
              <a:t>the first part of the small intestine which starts after the stomach) and the ileum</a:t>
            </a:r>
            <a:r>
              <a:rPr lang="en-US" baseline="0" dirty="0"/>
              <a:t> (</a:t>
            </a:r>
            <a:r>
              <a:rPr lang="en-US" dirty="0"/>
              <a:t>the last part of the small intestine before the colon). This is more complex than the bypass to perform, and there are fewer surgeons who perform this than there are that perform the bypass and sleeve. This procedure has the best results for weight loss, and is often therefore used for patients with a very high BMI. It has a very good rate of improvement or resolution of multiple medical problems. It also has a higher risk for nutritional deficiencies and these patients need to be monitored very closely in follow-up visits.</a:t>
            </a:r>
          </a:p>
        </p:txBody>
      </p:sp>
      <p:sp>
        <p:nvSpPr>
          <p:cNvPr id="4" name="Slide Number Placeholder 3"/>
          <p:cNvSpPr>
            <a:spLocks noGrp="1"/>
          </p:cNvSpPr>
          <p:nvPr>
            <p:ph type="sldNum" sz="quarter" idx="5"/>
          </p:nvPr>
        </p:nvSpPr>
        <p:spPr/>
        <p:txBody>
          <a:bodyPr/>
          <a:lstStyle/>
          <a:p>
            <a:fld id="{A89605D8-BCAF-4054-B6CE-1288857EB378}" type="slidenum">
              <a:rPr lang="en-US" smtClean="0"/>
              <a:t>25</a:t>
            </a:fld>
            <a:endParaRPr lang="en-US"/>
          </a:p>
        </p:txBody>
      </p:sp>
    </p:spTree>
    <p:extLst>
      <p:ext uri="{BB962C8B-B14F-4D97-AF65-F5344CB8AC3E}">
        <p14:creationId xmlns:p14="http://schemas.microsoft.com/office/powerpoint/2010/main" val="3579389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duodenal switch has the best results of any bariatric procedure on diabetes and several other diseases. Because there is no connection between the stomach and intestine, there is less of a problem with NSAIDs than with the bypass. The weight loss is better than the other procedures as well. But the duodenal switch is the most complex bariatric operation to perform and therefore takes longer, has more associated possible complications, and there are fewer surgeons performing this operation. Because of the two connections, this has a risk of bowel obstruction like the gastric bypass. This also has a higher chance of vitamin and nutrient deficiencies, and more frequent loose bowel movements.</a:t>
            </a:r>
          </a:p>
        </p:txBody>
      </p:sp>
      <p:sp>
        <p:nvSpPr>
          <p:cNvPr id="4" name="Slide Number Placeholder 3"/>
          <p:cNvSpPr>
            <a:spLocks noGrp="1"/>
          </p:cNvSpPr>
          <p:nvPr>
            <p:ph type="sldNum" sz="quarter" idx="5"/>
          </p:nvPr>
        </p:nvSpPr>
        <p:spPr/>
        <p:txBody>
          <a:bodyPr/>
          <a:lstStyle/>
          <a:p>
            <a:fld id="{A89605D8-BCAF-4054-B6CE-1288857EB378}" type="slidenum">
              <a:rPr lang="en-US" smtClean="0"/>
              <a:t>26</a:t>
            </a:fld>
            <a:endParaRPr lang="en-US"/>
          </a:p>
        </p:txBody>
      </p:sp>
    </p:spTree>
    <p:extLst>
      <p:ext uri="{BB962C8B-B14F-4D97-AF65-F5344CB8AC3E}">
        <p14:creationId xmlns:p14="http://schemas.microsoft.com/office/powerpoint/2010/main" val="3949677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Single-Anastomosis Duodenal-ileal Bypass with Sleeve Gastrectomy, or SADI-S, or simply, the “loop DS,” is the most recent approved procedure for weight loss. This is similar to a duodenal switch but without a second connection. This is very good for obesity and diabetes, and has a better risk profile than the “full” DS. This is a procedure that can be done after a sleeve gastrectomy to treat obesity and/or diabetes that have not fully resolved with a sleeve.</a:t>
            </a:r>
          </a:p>
        </p:txBody>
      </p:sp>
      <p:sp>
        <p:nvSpPr>
          <p:cNvPr id="4" name="Slide Number Placeholder 3"/>
          <p:cNvSpPr>
            <a:spLocks noGrp="1"/>
          </p:cNvSpPr>
          <p:nvPr>
            <p:ph type="sldNum" sz="quarter" idx="5"/>
          </p:nvPr>
        </p:nvSpPr>
        <p:spPr/>
        <p:txBody>
          <a:bodyPr/>
          <a:lstStyle/>
          <a:p>
            <a:fld id="{A89605D8-BCAF-4054-B6CE-1288857EB378}" type="slidenum">
              <a:rPr lang="en-US" smtClean="0"/>
              <a:t>27</a:t>
            </a:fld>
            <a:endParaRPr lang="en-US"/>
          </a:p>
        </p:txBody>
      </p:sp>
    </p:spTree>
    <p:extLst>
      <p:ext uri="{BB962C8B-B14F-4D97-AF65-F5344CB8AC3E}">
        <p14:creationId xmlns:p14="http://schemas.microsoft.com/office/powerpoint/2010/main" val="397553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advantages of the SADI-S are its excellent outcomes when compared to the sleeve and its slightly lower risks than the full DS. This still involves bowel connections, malabsorption, and also has a risk of more frequent bowel movements.</a:t>
            </a:r>
          </a:p>
        </p:txBody>
      </p:sp>
      <p:sp>
        <p:nvSpPr>
          <p:cNvPr id="4" name="Slide Number Placeholder 3"/>
          <p:cNvSpPr>
            <a:spLocks noGrp="1"/>
          </p:cNvSpPr>
          <p:nvPr>
            <p:ph type="sldNum" sz="quarter" idx="5"/>
          </p:nvPr>
        </p:nvSpPr>
        <p:spPr/>
        <p:txBody>
          <a:bodyPr/>
          <a:lstStyle/>
          <a:p>
            <a:fld id="{A89605D8-BCAF-4054-B6CE-1288857EB378}" type="slidenum">
              <a:rPr lang="en-US" smtClean="0"/>
              <a:t>28</a:t>
            </a:fld>
            <a:endParaRPr lang="en-US"/>
          </a:p>
        </p:txBody>
      </p:sp>
    </p:spTree>
    <p:extLst>
      <p:ext uri="{BB962C8B-B14F-4D97-AF65-F5344CB8AC3E}">
        <p14:creationId xmlns:p14="http://schemas.microsoft.com/office/powerpoint/2010/main" val="1903911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a:t>
            </a:r>
            <a:r>
              <a:rPr lang="en-US" baseline="0" dirty="0"/>
              <a:t> illustrates the amount of weight you may lose after the different types of weight loss procedures. From left to right, the weight loss goes from highest to lowest. The blue bars indicate excess body weight loss and the gray bars indicate total body weight loss. As you can see, both the SADI-S and duodenal switch procedures result in the highest amount of weight lost on average. The bypass is slightly below that followed by the sleeve and then the gastric band. While weight loss is an important outcome of surgery, each procedure has its own risks. It is important to review these risks with your weight loss surgery team, because procedures that offer the most weight loss are often more complex and carry a greater risk of nutritional complications.</a:t>
            </a:r>
            <a:endParaRPr lang="en-US" dirty="0"/>
          </a:p>
        </p:txBody>
      </p:sp>
      <p:sp>
        <p:nvSpPr>
          <p:cNvPr id="4" name="Slide Number Placeholder 3"/>
          <p:cNvSpPr>
            <a:spLocks noGrp="1"/>
          </p:cNvSpPr>
          <p:nvPr>
            <p:ph type="sldNum" sz="quarter" idx="10"/>
          </p:nvPr>
        </p:nvSpPr>
        <p:spPr/>
        <p:txBody>
          <a:bodyPr/>
          <a:lstStyle/>
          <a:p>
            <a:fld id="{DE89B19F-43FB-47E1-92C1-53E584ACB442}"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529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by talking about fat. Many of us think of fat as being bad, but it is actually an important and sophisticated organ that releases many hormones, or chemicals, to communicate with our brain and body. These hormones are important in controlling our hunger and regulates how our body handles and burns calories. Excess fat can lead to obesity and, over time, lead to chronic disease.</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3</a:t>
            </a:fld>
            <a:endParaRPr lang="en-US"/>
          </a:p>
        </p:txBody>
      </p:sp>
    </p:spTree>
    <p:extLst>
      <p:ext uri="{BB962C8B-B14F-4D97-AF65-F5344CB8AC3E}">
        <p14:creationId xmlns:p14="http://schemas.microsoft.com/office/powerpoint/2010/main" val="548576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to discuss with your surgeon is: am I safe for surgery? The laparoscopic gastric bypass and the laparoscopic sleeve gastrectomy have been shown to be as safe as gallbladder removal in terms of risks of death and major complications. </a:t>
            </a:r>
          </a:p>
        </p:txBody>
      </p:sp>
      <p:sp>
        <p:nvSpPr>
          <p:cNvPr id="4" name="Slide Number Placeholder 3"/>
          <p:cNvSpPr>
            <a:spLocks noGrp="1"/>
          </p:cNvSpPr>
          <p:nvPr>
            <p:ph type="sldNum" sz="quarter" idx="5"/>
          </p:nvPr>
        </p:nvSpPr>
        <p:spPr/>
        <p:txBody>
          <a:bodyPr/>
          <a:lstStyle/>
          <a:p>
            <a:fld id="{A89605D8-BCAF-4054-B6CE-1288857EB378}" type="slidenum">
              <a:rPr lang="en-US" smtClean="0"/>
              <a:t>30</a:t>
            </a:fld>
            <a:endParaRPr lang="en-US"/>
          </a:p>
        </p:txBody>
      </p:sp>
    </p:spTree>
    <p:extLst>
      <p:ext uri="{BB962C8B-B14F-4D97-AF65-F5344CB8AC3E}">
        <p14:creationId xmlns:p14="http://schemas.microsoft.com/office/powerpoint/2010/main" val="3038661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surgeon can discuss your medical problems and whether you are higher risk due to cardiac, liver or kidney disease, and if you qualify for surgery. You will also have to have appropriate social support for recovery from surgery, and will need to go through your program’s pathway to surgery, which will include an evaluation of all your medical conditions and whether you have any mental health issues that may complicate your recovery from surgery.</a:t>
            </a:r>
          </a:p>
        </p:txBody>
      </p:sp>
      <p:sp>
        <p:nvSpPr>
          <p:cNvPr id="4" name="Slide Number Placeholder 3"/>
          <p:cNvSpPr>
            <a:spLocks noGrp="1"/>
          </p:cNvSpPr>
          <p:nvPr>
            <p:ph type="sldNum" sz="quarter" idx="5"/>
          </p:nvPr>
        </p:nvSpPr>
        <p:spPr/>
        <p:txBody>
          <a:bodyPr/>
          <a:lstStyle/>
          <a:p>
            <a:fld id="{A89605D8-BCAF-4054-B6CE-1288857EB378}" type="slidenum">
              <a:rPr lang="en-US" smtClean="0"/>
              <a:t>31</a:t>
            </a:fld>
            <a:endParaRPr lang="en-US"/>
          </a:p>
        </p:txBody>
      </p:sp>
    </p:spTree>
    <p:extLst>
      <p:ext uri="{BB962C8B-B14F-4D97-AF65-F5344CB8AC3E}">
        <p14:creationId xmlns:p14="http://schemas.microsoft.com/office/powerpoint/2010/main" val="312021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start the pathway with your bariatric surgery program, this may take several months, depending on your individual program’s requirements, as well as your insurance company’s requirements. After surgery, most patients go home after a 1-2 night hospital stay, and are back to work within a couple of weeks.</a:t>
            </a:r>
          </a:p>
        </p:txBody>
      </p:sp>
      <p:sp>
        <p:nvSpPr>
          <p:cNvPr id="4" name="Slide Number Placeholder 3"/>
          <p:cNvSpPr>
            <a:spLocks noGrp="1"/>
          </p:cNvSpPr>
          <p:nvPr>
            <p:ph type="sldNum" sz="quarter" idx="5"/>
          </p:nvPr>
        </p:nvSpPr>
        <p:spPr/>
        <p:txBody>
          <a:bodyPr/>
          <a:lstStyle/>
          <a:p>
            <a:fld id="{A89605D8-BCAF-4054-B6CE-1288857EB378}" type="slidenum">
              <a:rPr lang="en-US" smtClean="0"/>
              <a:t>32</a:t>
            </a:fld>
            <a:endParaRPr lang="en-US"/>
          </a:p>
        </p:txBody>
      </p:sp>
    </p:spTree>
    <p:extLst>
      <p:ext uri="{BB962C8B-B14F-4D97-AF65-F5344CB8AC3E}">
        <p14:creationId xmlns:p14="http://schemas.microsoft.com/office/powerpoint/2010/main" val="3033939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and after surgery, physical activity is important to improve success.  Given the changes to your gastrointestinal system, you will need to eat foods high in protein and low in carbohydrates.</a:t>
            </a:r>
          </a:p>
        </p:txBody>
      </p:sp>
      <p:sp>
        <p:nvSpPr>
          <p:cNvPr id="4" name="Slide Number Placeholder 3"/>
          <p:cNvSpPr>
            <a:spLocks noGrp="1"/>
          </p:cNvSpPr>
          <p:nvPr>
            <p:ph type="sldNum" sz="quarter" idx="5"/>
          </p:nvPr>
        </p:nvSpPr>
        <p:spPr/>
        <p:txBody>
          <a:bodyPr/>
          <a:lstStyle/>
          <a:p>
            <a:fld id="{A89605D8-BCAF-4054-B6CE-1288857EB378}" type="slidenum">
              <a:rPr lang="en-US" smtClean="0"/>
              <a:t>33</a:t>
            </a:fld>
            <a:endParaRPr lang="en-US"/>
          </a:p>
        </p:txBody>
      </p:sp>
    </p:spTree>
    <p:extLst>
      <p:ext uri="{BB962C8B-B14F-4D97-AF65-F5344CB8AC3E}">
        <p14:creationId xmlns:p14="http://schemas.microsoft.com/office/powerpoint/2010/main" val="190808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Bariatric surgery programs which are certified by the ASMBS through the MBSAQIP are continuously evaluated for quality and measure their surgical outcomes against national standards on a regular basis. They frequently reassess and retrain to maintain high standards, and therefore this certification is a sign of excellence.</a:t>
            </a:r>
          </a:p>
        </p:txBody>
      </p:sp>
      <p:sp>
        <p:nvSpPr>
          <p:cNvPr id="4" name="Slide Number Placeholder 3"/>
          <p:cNvSpPr>
            <a:spLocks noGrp="1"/>
          </p:cNvSpPr>
          <p:nvPr>
            <p:ph type="sldNum" sz="quarter" idx="5"/>
          </p:nvPr>
        </p:nvSpPr>
        <p:spPr/>
        <p:txBody>
          <a:bodyPr/>
          <a:lstStyle/>
          <a:p>
            <a:fld id="{A89605D8-BCAF-4054-B6CE-1288857EB378}" type="slidenum">
              <a:rPr lang="en-US" smtClean="0"/>
              <a:t>34</a:t>
            </a:fld>
            <a:endParaRPr lang="en-US"/>
          </a:p>
        </p:txBody>
      </p:sp>
    </p:spTree>
    <p:extLst>
      <p:ext uri="{BB962C8B-B14F-4D97-AF65-F5344CB8AC3E}">
        <p14:creationId xmlns:p14="http://schemas.microsoft.com/office/powerpoint/2010/main" val="3554633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Bariatric surgery centers use a multidisciplinary approach to obesity care. Yours will involve a surgeon or surgeons, nurses, dietitians, behavioral health specialists, and some also will have obesity medicine specialists, as well as specialists in cardiac, pulmonary, and sleep medicine.</a:t>
            </a:r>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35</a:t>
            </a:fld>
            <a:endParaRPr lang="en-US"/>
          </a:p>
        </p:txBody>
      </p:sp>
    </p:spTree>
    <p:extLst>
      <p:ext uri="{BB962C8B-B14F-4D97-AF65-F5344CB8AC3E}">
        <p14:creationId xmlns:p14="http://schemas.microsoft.com/office/powerpoint/2010/main" val="2162166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programs will follow a pathway similar to this one. After initial evaluation, there will be a period of supervised weight loss with a dietitian and visits with a psychologist. There will be some preoperative medical evaluation and some imaging studies and/or endoscopy. Your surgeon will decide what studies are appropriate for you. Once all this is completed, a final visit before surgery will ensure all of the medical issues have been addressed and surgery will be scheduled.</a:t>
            </a:r>
          </a:p>
        </p:txBody>
      </p:sp>
      <p:sp>
        <p:nvSpPr>
          <p:cNvPr id="4" name="Slide Number Placeholder 3"/>
          <p:cNvSpPr>
            <a:spLocks noGrp="1"/>
          </p:cNvSpPr>
          <p:nvPr>
            <p:ph type="sldNum" sz="quarter" idx="5"/>
          </p:nvPr>
        </p:nvSpPr>
        <p:spPr/>
        <p:txBody>
          <a:bodyPr/>
          <a:lstStyle/>
          <a:p>
            <a:fld id="{A89605D8-BCAF-4054-B6CE-1288857EB378}" type="slidenum">
              <a:rPr lang="en-US" smtClean="0"/>
              <a:t>36</a:t>
            </a:fld>
            <a:endParaRPr lang="en-US"/>
          </a:p>
        </p:txBody>
      </p:sp>
    </p:spTree>
    <p:extLst>
      <p:ext uri="{BB962C8B-B14F-4D97-AF65-F5344CB8AC3E}">
        <p14:creationId xmlns:p14="http://schemas.microsoft.com/office/powerpoint/2010/main" val="3991395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obesity is a disorder of metabolism, and is NOT just a lack of diet or exercise. Obesity is a chronic disease that can be difficult to treat, and if left untreated, it can shorten life span. Surgery is often the best treatment for obesity and associated conditions, such as diabetes. While some patients will gain some weight after losing it, the vast majority of patients lose a substantial amount of weight and keep it off. The surgeries we’ve discussed are safe, especially when compared to the risks of the disease of obesity without surgery.</a:t>
            </a:r>
          </a:p>
        </p:txBody>
      </p:sp>
      <p:sp>
        <p:nvSpPr>
          <p:cNvPr id="4" name="Slide Number Placeholder 3"/>
          <p:cNvSpPr>
            <a:spLocks noGrp="1"/>
          </p:cNvSpPr>
          <p:nvPr>
            <p:ph type="sldNum" sz="quarter" idx="5"/>
          </p:nvPr>
        </p:nvSpPr>
        <p:spPr/>
        <p:txBody>
          <a:bodyPr/>
          <a:lstStyle/>
          <a:p>
            <a:fld id="{A89605D8-BCAF-4054-B6CE-1288857EB378}" type="slidenum">
              <a:rPr lang="en-US" smtClean="0"/>
              <a:t>37</a:t>
            </a:fld>
            <a:endParaRPr lang="en-US"/>
          </a:p>
        </p:txBody>
      </p:sp>
    </p:spTree>
    <p:extLst>
      <p:ext uri="{BB962C8B-B14F-4D97-AF65-F5344CB8AC3E}">
        <p14:creationId xmlns:p14="http://schemas.microsoft.com/office/powerpoint/2010/main" val="2347756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final question is: Are You Ready?</a:t>
            </a:r>
          </a:p>
        </p:txBody>
      </p:sp>
      <p:sp>
        <p:nvSpPr>
          <p:cNvPr id="4" name="Slide Number Placeholder 3"/>
          <p:cNvSpPr>
            <a:spLocks noGrp="1"/>
          </p:cNvSpPr>
          <p:nvPr>
            <p:ph type="sldNum" sz="quarter" idx="5"/>
          </p:nvPr>
        </p:nvSpPr>
        <p:spPr/>
        <p:txBody>
          <a:bodyPr/>
          <a:lstStyle/>
          <a:p>
            <a:fld id="{A89605D8-BCAF-4054-B6CE-1288857EB378}" type="slidenum">
              <a:rPr lang="en-US" smtClean="0"/>
              <a:t>38</a:t>
            </a:fld>
            <a:endParaRPr lang="en-US"/>
          </a:p>
        </p:txBody>
      </p:sp>
    </p:spTree>
    <p:extLst>
      <p:ext uri="{BB962C8B-B14F-4D97-AF65-F5344CB8AC3E}">
        <p14:creationId xmlns:p14="http://schemas.microsoft.com/office/powerpoint/2010/main" val="120468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brains are set up to control how much we weigh and there is a particular weight, known as the set point weight, where our brain wants us to stay. Our brain and gut communicate using hormones that control our hunger and metabolism, or how we use the things we eat and drink for energy. If the set point weight is high, then obesity can develop and lead to more medical problems and chronic disease.</a:t>
            </a:r>
            <a:endParaRPr lang="en-US" dirty="0"/>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4</a:t>
            </a:fld>
            <a:endParaRPr lang="en-US"/>
          </a:p>
        </p:txBody>
      </p:sp>
    </p:spTree>
    <p:extLst>
      <p:ext uri="{BB962C8B-B14F-4D97-AF65-F5344CB8AC3E}">
        <p14:creationId xmlns:p14="http://schemas.microsoft.com/office/powerpoint/2010/main" val="122171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do we care? There is clear evidence that obesity and the chronic diseases related to obesity can lead to death and they decrease our life span by several years.</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5</a:t>
            </a:fld>
            <a:endParaRPr lang="en-US"/>
          </a:p>
        </p:txBody>
      </p:sp>
    </p:spTree>
    <p:extLst>
      <p:ext uri="{BB962C8B-B14F-4D97-AF65-F5344CB8AC3E}">
        <p14:creationId xmlns:p14="http://schemas.microsoft.com/office/powerpoint/2010/main" val="3593572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important measurement we use to define various levels of obesity is called BMI, which stands for Body Mass Index. It is an equation that takes into account our weight and height. In this chart, we see that weight increases as we go left to right and height increases as we go from top to bottom. As BMI increases from blue to red, so does our risk for medical problems.</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6</a:t>
            </a:fld>
            <a:endParaRPr lang="en-US"/>
          </a:p>
        </p:txBody>
      </p:sp>
    </p:spTree>
    <p:extLst>
      <p:ext uri="{BB962C8B-B14F-4D97-AF65-F5344CB8AC3E}">
        <p14:creationId xmlns:p14="http://schemas.microsoft.com/office/powerpoint/2010/main" val="47451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chronic diseases related to obesity are illustrated in this diagram. Essentially every organ system is affected by obesity. Conditions such as high cholesterol, sleep apnea, diabetes, high blood pressure, and heart disease are commonly seen. Also other conditions you may not have thought are related to obesity such as gout, migraines, reflux, depression, and cancer.</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7</a:t>
            </a:fld>
            <a:endParaRPr lang="en-US"/>
          </a:p>
        </p:txBody>
      </p:sp>
    </p:spTree>
    <p:extLst>
      <p:ext uri="{BB962C8B-B14F-4D97-AF65-F5344CB8AC3E}">
        <p14:creationId xmlns:p14="http://schemas.microsoft.com/office/powerpoint/2010/main" val="372065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does weight affect our personal lives? Our weight can often dictate the ability to do the things we want such as riding amusement park rides, playing with children, attending social gatherings, and also how we travel.</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8</a:t>
            </a:fld>
            <a:endParaRPr lang="en-US"/>
          </a:p>
        </p:txBody>
      </p:sp>
    </p:spTree>
    <p:extLst>
      <p:ext uri="{BB962C8B-B14F-4D97-AF65-F5344CB8AC3E}">
        <p14:creationId xmlns:p14="http://schemas.microsoft.com/office/powerpoint/2010/main" val="314514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Diet and exercise are important factors in determining our weight, but they are not the only factors to consider. Our genetics and hormones play an important role and may prevent our diet and exercise efforts from working the way we want them to.</a:t>
            </a:r>
          </a:p>
          <a:p>
            <a:endParaRPr lang="en-US" dirty="0"/>
          </a:p>
        </p:txBody>
      </p:sp>
      <p:sp>
        <p:nvSpPr>
          <p:cNvPr id="4" name="Slide Number Placeholder 3"/>
          <p:cNvSpPr>
            <a:spLocks noGrp="1"/>
          </p:cNvSpPr>
          <p:nvPr>
            <p:ph type="sldNum" sz="quarter" idx="5"/>
          </p:nvPr>
        </p:nvSpPr>
        <p:spPr/>
        <p:txBody>
          <a:bodyPr/>
          <a:lstStyle/>
          <a:p>
            <a:fld id="{A89605D8-BCAF-4054-B6CE-1288857EB378}" type="slidenum">
              <a:rPr lang="en-US" smtClean="0"/>
              <a:t>9</a:t>
            </a:fld>
            <a:endParaRPr lang="en-US"/>
          </a:p>
        </p:txBody>
      </p:sp>
    </p:spTree>
    <p:extLst>
      <p:ext uri="{BB962C8B-B14F-4D97-AF65-F5344CB8AC3E}">
        <p14:creationId xmlns:p14="http://schemas.microsoft.com/office/powerpoint/2010/main" val="3806962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10195" y="1894458"/>
            <a:ext cx="4723608" cy="7924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179575" y="2903919"/>
            <a:ext cx="6784849" cy="857250"/>
          </a:xfrm>
          <a:prstGeom prst="rect">
            <a:avLst/>
          </a:prstGeom>
        </p:spPr>
        <p:txBody>
          <a:bodyPr wrap="square" lIns="0" tIns="0" rIns="0" bIns="0">
            <a:spAutoFit/>
          </a:bodyPr>
          <a:lstStyle>
            <a:lvl1pPr>
              <a:defRPr sz="2800" b="0" i="0">
                <a:solidFill>
                  <a:srgbClr val="5959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1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72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292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04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368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873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769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950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55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64B9"/>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6859190" cy="51434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60350" y="2066925"/>
            <a:ext cx="2022182" cy="274319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4694659" y="2057400"/>
            <a:ext cx="2091506" cy="2743199"/>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2465882" y="2066925"/>
            <a:ext cx="2045464" cy="2743199"/>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0064B9"/>
                </a:solidFill>
                <a:latin typeface="Tahoma"/>
                <a:cs typeface="Tahoma"/>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6859190" cy="51434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0064B9"/>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48026"/>
            <a:ext cx="7886700" cy="893319"/>
          </a:xfrm>
        </p:spPr>
        <p:txBody>
          <a:bodyPr>
            <a:normAutofit/>
          </a:bodyPr>
          <a:lstStyle>
            <a:lvl1pPr>
              <a:defRPr sz="3000" baseline="0"/>
            </a:lvl1pPr>
          </a:lstStyle>
          <a:p>
            <a:r>
              <a:rPr lang="en-US" dirty="0"/>
              <a:t>Click to insert Slide Headline</a:t>
            </a:r>
          </a:p>
        </p:txBody>
      </p:sp>
      <p:sp>
        <p:nvSpPr>
          <p:cNvPr id="4" name="Content Placeholder 3"/>
          <p:cNvSpPr>
            <a:spLocks noGrp="1"/>
          </p:cNvSpPr>
          <p:nvPr>
            <p:ph sz="half" idx="2" hasCustomPrompt="1"/>
          </p:nvPr>
        </p:nvSpPr>
        <p:spPr>
          <a:xfrm>
            <a:off x="629842" y="1442198"/>
            <a:ext cx="3868340" cy="3129453"/>
          </a:xfrm>
        </p:spPr>
        <p:txBody>
          <a:bodyPr>
            <a:normAutofit/>
          </a:bodyPr>
          <a:lstStyle>
            <a:lvl1pPr marL="0" indent="0">
              <a:buNone/>
              <a:defRPr sz="165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4863703" y="2326397"/>
            <a:ext cx="3652838" cy="984885"/>
          </a:xfrm>
        </p:spPr>
        <p:txBody>
          <a:bodyPr anchor="ctr" anchorCtr="0"/>
          <a:lstStyle>
            <a:lvl1pPr marL="0" indent="0" algn="ctr">
              <a:buNone/>
              <a:defRPr>
                <a:solidFill>
                  <a:schemeClr val="accent2"/>
                </a:solidFill>
              </a:defRPr>
            </a:lvl1pPr>
          </a:lstStyle>
          <a:p>
            <a:r>
              <a:rPr lang="en-US"/>
              <a:t>Click icon to add picture</a:t>
            </a:r>
          </a:p>
        </p:txBody>
      </p:sp>
    </p:spTree>
    <p:extLst>
      <p:ext uri="{BB962C8B-B14F-4D97-AF65-F5344CB8AC3E}">
        <p14:creationId xmlns:p14="http://schemas.microsoft.com/office/powerpoint/2010/main" val="7278353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1600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22CEC18-6FA5-4E8E-BCC0-77139F17C3A0}"/>
              </a:ext>
            </a:extLst>
          </p:cNvPr>
          <p:cNvSpPr>
            <a:spLocks noGrp="1"/>
          </p:cNvSpPr>
          <p:nvPr>
            <p:ph type="dt" sz="half" idx="10"/>
          </p:nvPr>
        </p:nvSpPr>
        <p:spPr>
          <a:xfrm>
            <a:off x="457200" y="4688681"/>
            <a:ext cx="2133600" cy="276999"/>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0E4202E5-0F5A-4018-A854-71A5609C9B4A}"/>
              </a:ext>
            </a:extLst>
          </p:cNvPr>
          <p:cNvSpPr>
            <a:spLocks noGrp="1"/>
          </p:cNvSpPr>
          <p:nvPr>
            <p:ph type="sldNum" sz="quarter" idx="11"/>
          </p:nvPr>
        </p:nvSpPr>
        <p:spPr>
          <a:xfrm>
            <a:off x="6553200" y="4686300"/>
            <a:ext cx="2133600" cy="276999"/>
          </a:xfrm>
        </p:spPr>
        <p:txBody>
          <a:bodyPr/>
          <a:lstStyle>
            <a:lvl1pPr>
              <a:defRPr/>
            </a:lvl1pPr>
          </a:lstStyle>
          <a:p>
            <a:fld id="{7525AECE-12CB-42DD-AB1B-0762C4C58B6C}" type="slidenum">
              <a:rPr lang="en-US" altLang="en-US"/>
              <a:pPr/>
              <a:t>‹#›</a:t>
            </a:fld>
            <a:endParaRPr lang="en-US" altLang="en-US"/>
          </a:p>
        </p:txBody>
      </p:sp>
      <p:sp>
        <p:nvSpPr>
          <p:cNvPr id="5" name="Footer Placeholder 4">
            <a:extLst>
              <a:ext uri="{FF2B5EF4-FFF2-40B4-BE49-F238E27FC236}">
                <a16:creationId xmlns:a16="http://schemas.microsoft.com/office/drawing/2014/main" id="{B33495D2-0975-4DC1-8409-5B833FF5F142}"/>
              </a:ext>
            </a:extLst>
          </p:cNvPr>
          <p:cNvSpPr>
            <a:spLocks noGrp="1"/>
          </p:cNvSpPr>
          <p:nvPr>
            <p:ph type="ftr" sz="quarter" idx="12"/>
          </p:nvPr>
        </p:nvSpPr>
        <p:spPr>
          <a:xfrm>
            <a:off x="3124200" y="4686300"/>
            <a:ext cx="2895600" cy="276999"/>
          </a:xfrm>
        </p:spPr>
        <p:txBody>
          <a:bodyPr/>
          <a:lstStyle>
            <a:lvl1pPr>
              <a:defRPr/>
            </a:lvl1pPr>
          </a:lstStyle>
          <a:p>
            <a:pPr>
              <a:defRPr/>
            </a:pPr>
            <a:endParaRPr lang="en-US"/>
          </a:p>
        </p:txBody>
      </p:sp>
    </p:spTree>
    <p:extLst>
      <p:ext uri="{BB962C8B-B14F-4D97-AF65-F5344CB8AC3E}">
        <p14:creationId xmlns:p14="http://schemas.microsoft.com/office/powerpoint/2010/main" val="331823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0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159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9415" y="380047"/>
            <a:ext cx="7845169" cy="498475"/>
          </a:xfrm>
          <a:prstGeom prst="rect">
            <a:avLst/>
          </a:prstGeom>
        </p:spPr>
        <p:txBody>
          <a:bodyPr wrap="square" lIns="0" tIns="0" rIns="0" bIns="0">
            <a:spAutoFit/>
          </a:bodyPr>
          <a:lstStyle>
            <a:lvl1pPr>
              <a:defRPr sz="3000" b="1" i="0">
                <a:solidFill>
                  <a:srgbClr val="0064B9"/>
                </a:solidFill>
                <a:latin typeface="Tahoma"/>
                <a:cs typeface="Tahoma"/>
              </a:defRPr>
            </a:lvl1pPr>
          </a:lstStyle>
          <a:p>
            <a:endParaRPr/>
          </a:p>
        </p:txBody>
      </p:sp>
      <p:sp>
        <p:nvSpPr>
          <p:cNvPr id="3" name="Holder 3"/>
          <p:cNvSpPr>
            <a:spLocks noGrp="1"/>
          </p:cNvSpPr>
          <p:nvPr>
            <p:ph type="body" idx="1"/>
          </p:nvPr>
        </p:nvSpPr>
        <p:spPr>
          <a:xfrm>
            <a:off x="637244" y="1344135"/>
            <a:ext cx="7869510" cy="2037714"/>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6/17/22</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E1EF024-2125-4183-9A23-109C584858E1}" type="datetimeFigureOut">
              <a:rPr lang="en-US" smtClean="0">
                <a:solidFill>
                  <a:prstClr val="black">
                    <a:tint val="75000"/>
                  </a:prstClr>
                </a:solidFill>
              </a:rPr>
              <a:pPr/>
              <a:t>6/17/22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4BACE6-6E47-457E-BC70-B6BC0594D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1995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Data" Target="../diagrams/data2.xml"/><Relationship Id="rId11" Type="http://schemas.openxmlformats.org/officeDocument/2006/relationships/image" Target="../media/image6.png"/><Relationship Id="rId5" Type="http://schemas.openxmlformats.org/officeDocument/2006/relationships/image" Target="../media/image21.png"/><Relationship Id="rId10" Type="http://schemas.microsoft.com/office/2007/relationships/diagramDrawing" Target="../diagrams/drawing2.xml"/><Relationship Id="rId4" Type="http://schemas.openxmlformats.org/officeDocument/2006/relationships/notesSlide" Target="../notesSlides/notesSlide10.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21.pn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5.emf"/><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escapediabetes.org/" TargetMode="External"/><Relationship Id="rId3" Type="http://schemas.openxmlformats.org/officeDocument/2006/relationships/slideLayout" Target="../slideLayouts/slideLayout2.xml"/><Relationship Id="rId7" Type="http://schemas.openxmlformats.org/officeDocument/2006/relationships/image" Target="../media/image30.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1.jpe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xml"/><Relationship Id="rId7" Type="http://schemas.openxmlformats.org/officeDocument/2006/relationships/image" Target="../media/image33.png"/><Relationship Id="rId12" Type="http://schemas.openxmlformats.org/officeDocument/2006/relationships/image" Target="../media/image6.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2.png"/><Relationship Id="rId11" Type="http://schemas.openxmlformats.org/officeDocument/2006/relationships/image" Target="../media/image36.jp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notesSlide" Target="../notesSlides/notesSlide16.xm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3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7.jp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36.jp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6.jpg"/><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notesSlide" Target="../notesSlides/notesSlide28.xm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audio" Target="../media/media29.mp3"/><Relationship Id="rId7" Type="http://schemas.openxmlformats.org/officeDocument/2006/relationships/image" Target="../media/image6.png"/><Relationship Id="rId2" Type="http://schemas.microsoft.com/office/2007/relationships/media" Target="../media/media29.mp3"/><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notesSlide" Target="../notesSlides/notesSlide29.xml"/><Relationship Id="rId4"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40.jpeg"/><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diagramData" Target="../diagrams/data3.xml"/><Relationship Id="rId11" Type="http://schemas.openxmlformats.org/officeDocument/2006/relationships/image" Target="../media/image6.png"/><Relationship Id="rId5" Type="http://schemas.openxmlformats.org/officeDocument/2006/relationships/image" Target="../media/image21.png"/><Relationship Id="rId10" Type="http://schemas.microsoft.com/office/2007/relationships/diagramDrawing" Target="../diagrams/drawing3.xml"/><Relationship Id="rId4" Type="http://schemas.openxmlformats.org/officeDocument/2006/relationships/notesSlide" Target="../notesSlides/notesSlide31.xml"/><Relationship Id="rId9" Type="http://schemas.openxmlformats.org/officeDocument/2006/relationships/diagramColors" Target="../diagrams/colors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53.jpg"/><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6.jpe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6.jpe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audio" Target="../media/media36.mp3"/><Relationship Id="rId7" Type="http://schemas.openxmlformats.org/officeDocument/2006/relationships/image" Target="../media/image6.png"/><Relationship Id="rId2" Type="http://schemas.microsoft.com/office/2007/relationships/media" Target="../media/media36.mp3"/><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6.xml"/><Relationship Id="rId4"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57.jpg"/><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58.tiff"/><Relationship Id="rId5" Type="http://schemas.openxmlformats.org/officeDocument/2006/relationships/image" Target="../media/image26.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jpe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762000" y="2038350"/>
            <a:ext cx="7543800" cy="800219"/>
          </a:xfrm>
          <a:prstGeom prst="rect">
            <a:avLst/>
          </a:prstGeom>
        </p:spPr>
        <p:txBody>
          <a:bodyPr vert="horz" wrap="square" lIns="0" tIns="0" rIns="0" bIns="0" rtlCol="0">
            <a:spAutoFit/>
          </a:bodyPr>
          <a:lstStyle/>
          <a:p>
            <a:pPr marL="12700" algn="ctr">
              <a:lnSpc>
                <a:spcPct val="100000"/>
              </a:lnSpc>
            </a:pPr>
            <a:r>
              <a:rPr lang="en-US" sz="5200" b="1" spc="-5" dirty="0">
                <a:solidFill>
                  <a:schemeClr val="bg1"/>
                </a:solidFill>
                <a:latin typeface="Avenir Black" panose="02000503020000020003" pitchFamily="2" charset="0"/>
                <a:cs typeface="Arial"/>
              </a:rPr>
              <a:t>Weight Loss Surgery</a:t>
            </a:r>
            <a:endParaRPr sz="5200" b="1" dirty="0">
              <a:solidFill>
                <a:schemeClr val="bg1"/>
              </a:solidFill>
              <a:latin typeface="Avenir Black" panose="02000503020000020003" pitchFamily="2" charset="0"/>
              <a:cs typeface="Arial"/>
            </a:endParaRPr>
          </a:p>
        </p:txBody>
      </p:sp>
      <p:sp>
        <p:nvSpPr>
          <p:cNvPr id="3" name="object 3"/>
          <p:cNvSpPr txBox="1">
            <a:spLocks noGrp="1"/>
          </p:cNvSpPr>
          <p:nvPr>
            <p:ph type="subTitle" idx="4"/>
          </p:nvPr>
        </p:nvSpPr>
        <p:spPr>
          <a:xfrm>
            <a:off x="762000" y="3409950"/>
            <a:ext cx="7699249" cy="738664"/>
          </a:xfrm>
          <a:prstGeom prst="rect">
            <a:avLst/>
          </a:prstGeom>
        </p:spPr>
        <p:txBody>
          <a:bodyPr vert="horz" wrap="square" lIns="0" tIns="0" rIns="0" bIns="0" rtlCol="0">
            <a:spAutoFit/>
          </a:bodyPr>
          <a:lstStyle/>
          <a:p>
            <a:pPr marL="2532380" marR="5080" indent="-2520315" algn="ctr">
              <a:lnSpc>
                <a:spcPct val="100400"/>
              </a:lnSpc>
            </a:pPr>
            <a:r>
              <a:rPr sz="2400" b="1" i="1" spc="-5" dirty="0">
                <a:solidFill>
                  <a:srgbClr val="00296D"/>
                </a:solidFill>
                <a:latin typeface="Arial Narrow" panose="020B0604020202020204" pitchFamily="34" charset="0"/>
                <a:cs typeface="Arial Narrow" panose="020B0604020202020204" pitchFamily="34" charset="0"/>
              </a:rPr>
              <a:t>Presented by</a:t>
            </a:r>
            <a:r>
              <a:rPr lang="en-US" sz="2400" b="1" i="1" spc="-5" dirty="0">
                <a:solidFill>
                  <a:srgbClr val="00296D"/>
                </a:solidFill>
                <a:latin typeface="Arial Narrow" panose="020B0604020202020204" pitchFamily="34" charset="0"/>
                <a:cs typeface="Arial Narrow" panose="020B0604020202020204" pitchFamily="34" charset="0"/>
              </a:rPr>
              <a:t>:</a:t>
            </a:r>
          </a:p>
          <a:p>
            <a:pPr marL="2532380" marR="5080" indent="-2520315" algn="ctr">
              <a:lnSpc>
                <a:spcPct val="100400"/>
              </a:lnSpc>
            </a:pPr>
            <a:r>
              <a:rPr sz="2400" b="1" i="1" spc="-5" dirty="0">
                <a:solidFill>
                  <a:srgbClr val="00296D"/>
                </a:solidFill>
                <a:latin typeface="Arial Narrow" panose="020B0604020202020204" pitchFamily="34" charset="0"/>
                <a:cs typeface="Arial Narrow" panose="020B0604020202020204" pitchFamily="34" charset="0"/>
              </a:rPr>
              <a:t>the ASMBS Public</a:t>
            </a:r>
            <a:r>
              <a:rPr sz="2400" b="1" i="1" spc="-125" dirty="0">
                <a:solidFill>
                  <a:srgbClr val="00296D"/>
                </a:solidFill>
                <a:latin typeface="Arial Narrow" panose="020B0604020202020204" pitchFamily="34" charset="0"/>
                <a:cs typeface="Arial Narrow" panose="020B0604020202020204" pitchFamily="34" charset="0"/>
              </a:rPr>
              <a:t> </a:t>
            </a:r>
            <a:r>
              <a:rPr sz="2400" b="1" i="1" spc="-5" dirty="0">
                <a:solidFill>
                  <a:srgbClr val="00296D"/>
                </a:solidFill>
                <a:latin typeface="Arial Narrow" panose="020B0604020202020204" pitchFamily="34" charset="0"/>
                <a:cs typeface="Arial Narrow" panose="020B0604020202020204" pitchFamily="34" charset="0"/>
              </a:rPr>
              <a:t>Education Committee</a:t>
            </a:r>
          </a:p>
        </p:txBody>
      </p:sp>
      <p:sp>
        <p:nvSpPr>
          <p:cNvPr id="4" name="TextBox 3">
            <a:extLst>
              <a:ext uri="{FF2B5EF4-FFF2-40B4-BE49-F238E27FC236}">
                <a16:creationId xmlns:a16="http://schemas.microsoft.com/office/drawing/2014/main" id="{C87F99B5-B324-F24A-9F49-E4D0FF85CA42}"/>
              </a:ext>
            </a:extLst>
          </p:cNvPr>
          <p:cNvSpPr txBox="1"/>
          <p:nvPr/>
        </p:nvSpPr>
        <p:spPr>
          <a:xfrm>
            <a:off x="3657600" y="590550"/>
            <a:ext cx="1524000" cy="646331"/>
          </a:xfrm>
          <a:prstGeom prst="rect">
            <a:avLst/>
          </a:prstGeom>
          <a:noFill/>
        </p:spPr>
        <p:txBody>
          <a:bodyPr wrap="square" rtlCol="0">
            <a:spAutoFit/>
          </a:bodyPr>
          <a:lstStyle/>
          <a:p>
            <a:pPr algn="ctr"/>
            <a:r>
              <a:rPr lang="en-US" dirty="0"/>
              <a:t>Your logo here</a:t>
            </a:r>
          </a:p>
        </p:txBody>
      </p:sp>
      <p:pic>
        <p:nvPicPr>
          <p:cNvPr id="7" name="1.mp3" descr="1.mp3">
            <a:hlinkClick r:id="" action="ppaction://media"/>
            <a:extLst>
              <a:ext uri="{FF2B5EF4-FFF2-40B4-BE49-F238E27FC236}">
                <a16:creationId xmlns:a16="http://schemas.microsoft.com/office/drawing/2014/main" id="{E7C8071C-ADDD-6D4B-8A8F-F0BF67121B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3800" y="4857750"/>
            <a:ext cx="254000" cy="25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25"/>
    </mc:Choice>
    <mc:Fallback xmlns="">
      <p:transition spd="slow" advTm="12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069AB-7543-0840-8508-F791716CAEEB}"/>
              </a:ext>
            </a:extLst>
          </p:cNvPr>
          <p:cNvSpPr>
            <a:spLocks noGrp="1"/>
          </p:cNvSpPr>
          <p:nvPr>
            <p:ph type="title"/>
          </p:nvPr>
        </p:nvSpPr>
        <p:spPr>
          <a:xfrm>
            <a:off x="211384" y="895350"/>
            <a:ext cx="3312985" cy="1661993"/>
          </a:xfrm>
        </p:spPr>
        <p:txBody>
          <a:bodyPr/>
          <a:lstStyle/>
          <a:p>
            <a:r>
              <a:rPr lang="en-US" sz="5400" dirty="0">
                <a:solidFill>
                  <a:schemeClr val="bg1"/>
                </a:solidFill>
                <a:latin typeface="Arial" panose="020B0604020202020204" pitchFamily="34" charset="0"/>
                <a:cs typeface="Arial" panose="020B0604020202020204" pitchFamily="34" charset="0"/>
              </a:rPr>
              <a:t>Weight </a:t>
            </a:r>
            <a:br>
              <a:rPr lang="en-US" sz="54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Loss</a:t>
            </a:r>
          </a:p>
        </p:txBody>
      </p:sp>
      <p:graphicFrame>
        <p:nvGraphicFramePr>
          <p:cNvPr id="4" name="Diagram 3">
            <a:extLst>
              <a:ext uri="{FF2B5EF4-FFF2-40B4-BE49-F238E27FC236}">
                <a16:creationId xmlns:a16="http://schemas.microsoft.com/office/drawing/2014/main" id="{49B59BC3-156E-614C-ACFD-40E4E86F2B0D}"/>
              </a:ext>
            </a:extLst>
          </p:cNvPr>
          <p:cNvGraphicFramePr/>
          <p:nvPr>
            <p:extLst>
              <p:ext uri="{D42A27DB-BD31-4B8C-83A1-F6EECF244321}">
                <p14:modId xmlns:p14="http://schemas.microsoft.com/office/powerpoint/2010/main" val="4061473682"/>
              </p:ext>
            </p:extLst>
          </p:nvPr>
        </p:nvGraphicFramePr>
        <p:xfrm>
          <a:off x="2819400" y="89535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10.mp3" descr="10.mp3">
            <a:hlinkClick r:id="" action="ppaction://media"/>
            <a:extLst>
              <a:ext uri="{FF2B5EF4-FFF2-40B4-BE49-F238E27FC236}">
                <a16:creationId xmlns:a16="http://schemas.microsoft.com/office/drawing/2014/main" id="{1036C632-B35B-4E44-92CA-867155BA19E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88400" y="4832350"/>
            <a:ext cx="254000" cy="254000"/>
          </a:xfrm>
          <a:prstGeom prst="rect">
            <a:avLst/>
          </a:prstGeom>
        </p:spPr>
      </p:pic>
    </p:spTree>
    <p:extLst>
      <p:ext uri="{BB962C8B-B14F-4D97-AF65-F5344CB8AC3E}">
        <p14:creationId xmlns:p14="http://schemas.microsoft.com/office/powerpoint/2010/main" val="1115361074"/>
      </p:ext>
    </p:extLst>
  </p:cSld>
  <p:clrMapOvr>
    <a:masterClrMapping/>
  </p:clrMapOvr>
  <mc:AlternateContent xmlns:mc="http://schemas.openxmlformats.org/markup-compatibility/2006" xmlns:p14="http://schemas.microsoft.com/office/powerpoint/2010/main">
    <mc:Choice Requires="p14">
      <p:transition spd="slow" p14:dur="2000" advTm="26009"/>
    </mc:Choice>
    <mc:Fallback xmlns="">
      <p:transition spd="slow" advTm="260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FBEC244-8D17-2F46-8AA1-82D8F477B2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0339" y="952779"/>
            <a:ext cx="2853953" cy="3649480"/>
          </a:xfrm>
          <a:prstGeom prst="rect">
            <a:avLst/>
          </a:prstGeom>
        </p:spPr>
      </p:pic>
      <p:sp>
        <p:nvSpPr>
          <p:cNvPr id="6" name="TextBox 5">
            <a:extLst>
              <a:ext uri="{FF2B5EF4-FFF2-40B4-BE49-F238E27FC236}">
                <a16:creationId xmlns:a16="http://schemas.microsoft.com/office/drawing/2014/main" id="{384DE60E-A503-724C-90EA-E2154C6DD58C}"/>
              </a:ext>
            </a:extLst>
          </p:cNvPr>
          <p:cNvSpPr txBox="1"/>
          <p:nvPr/>
        </p:nvSpPr>
        <p:spPr>
          <a:xfrm>
            <a:off x="3672733" y="2311319"/>
            <a:ext cx="1176925" cy="369332"/>
          </a:xfrm>
          <a:prstGeom prst="rect">
            <a:avLst/>
          </a:prstGeom>
          <a:noFill/>
        </p:spPr>
        <p:txBody>
          <a:bodyPr wrap="none" rtlCol="0">
            <a:spAutoFit/>
          </a:bodyPr>
          <a:lstStyle/>
          <a:p>
            <a:r>
              <a:rPr lang="en-US" b="1" dirty="0"/>
              <a:t>Hormones</a:t>
            </a:r>
          </a:p>
        </p:txBody>
      </p:sp>
      <p:sp>
        <p:nvSpPr>
          <p:cNvPr id="7" name="TextBox 6">
            <a:extLst>
              <a:ext uri="{FF2B5EF4-FFF2-40B4-BE49-F238E27FC236}">
                <a16:creationId xmlns:a16="http://schemas.microsoft.com/office/drawing/2014/main" id="{81F478BD-ED79-1240-BD41-524A9F33EB93}"/>
              </a:ext>
            </a:extLst>
          </p:cNvPr>
          <p:cNvSpPr txBox="1"/>
          <p:nvPr/>
        </p:nvSpPr>
        <p:spPr>
          <a:xfrm>
            <a:off x="5745244" y="1524068"/>
            <a:ext cx="575029" cy="307777"/>
          </a:xfrm>
          <a:prstGeom prst="rect">
            <a:avLst/>
          </a:prstGeom>
          <a:noFill/>
        </p:spPr>
        <p:txBody>
          <a:bodyPr wrap="none" rtlCol="0">
            <a:spAutoFit/>
          </a:bodyPr>
          <a:lstStyle/>
          <a:p>
            <a:r>
              <a:rPr lang="en-US" sz="1400" dirty="0"/>
              <a:t>Brain</a:t>
            </a:r>
          </a:p>
        </p:txBody>
      </p:sp>
      <p:sp>
        <p:nvSpPr>
          <p:cNvPr id="8" name="TextBox 7">
            <a:extLst>
              <a:ext uri="{FF2B5EF4-FFF2-40B4-BE49-F238E27FC236}">
                <a16:creationId xmlns:a16="http://schemas.microsoft.com/office/drawing/2014/main" id="{EF144273-DEE3-584F-8568-5F6185135A7F}"/>
              </a:ext>
            </a:extLst>
          </p:cNvPr>
          <p:cNvSpPr txBox="1"/>
          <p:nvPr/>
        </p:nvSpPr>
        <p:spPr>
          <a:xfrm>
            <a:off x="5838745" y="4781550"/>
            <a:ext cx="457176" cy="307777"/>
          </a:xfrm>
          <a:prstGeom prst="rect">
            <a:avLst/>
          </a:prstGeom>
          <a:noFill/>
        </p:spPr>
        <p:txBody>
          <a:bodyPr wrap="none" rtlCol="0">
            <a:spAutoFit/>
          </a:bodyPr>
          <a:lstStyle/>
          <a:p>
            <a:r>
              <a:rPr lang="en-US" sz="1400" dirty="0"/>
              <a:t>Gut</a:t>
            </a:r>
          </a:p>
        </p:txBody>
      </p:sp>
      <p:cxnSp>
        <p:nvCxnSpPr>
          <p:cNvPr id="22" name="Curved Connector 21">
            <a:extLst>
              <a:ext uri="{FF2B5EF4-FFF2-40B4-BE49-F238E27FC236}">
                <a16:creationId xmlns:a16="http://schemas.microsoft.com/office/drawing/2014/main" id="{3F212316-742D-EA4F-9E74-5FD6773A0E59}"/>
              </a:ext>
            </a:extLst>
          </p:cNvPr>
          <p:cNvCxnSpPr>
            <a:stCxn id="6" idx="0"/>
          </p:cNvCxnSpPr>
          <p:nvPr/>
        </p:nvCxnSpPr>
        <p:spPr>
          <a:xfrm rot="5400000" flipH="1" flipV="1">
            <a:off x="4193476" y="1244675"/>
            <a:ext cx="1134364" cy="998924"/>
          </a:xfrm>
          <a:prstGeom prst="curvedConnector2">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909FAC34-BF7E-544D-B5A5-D7BC7C66790E}"/>
              </a:ext>
            </a:extLst>
          </p:cNvPr>
          <p:cNvCxnSpPr>
            <a:stCxn id="6" idx="2"/>
          </p:cNvCxnSpPr>
          <p:nvPr/>
        </p:nvCxnSpPr>
        <p:spPr>
          <a:xfrm rot="16200000" flipH="1">
            <a:off x="4100075" y="2841772"/>
            <a:ext cx="1430760" cy="1108518"/>
          </a:xfrm>
          <a:prstGeom prst="curvedConnector2">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5" name="Up Arrow 34">
            <a:extLst>
              <a:ext uri="{FF2B5EF4-FFF2-40B4-BE49-F238E27FC236}">
                <a16:creationId xmlns:a16="http://schemas.microsoft.com/office/drawing/2014/main" id="{21A51F6A-1024-9A4A-BC62-C44A52E3D945}"/>
              </a:ext>
            </a:extLst>
          </p:cNvPr>
          <p:cNvSpPr/>
          <p:nvPr/>
        </p:nvSpPr>
        <p:spPr>
          <a:xfrm>
            <a:off x="5477297" y="2503309"/>
            <a:ext cx="101080" cy="214866"/>
          </a:xfrm>
          <a:prstGeom prst="upArrow">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rgbClr val="FF0000"/>
              </a:solidFill>
            </a:endParaRPr>
          </a:p>
        </p:txBody>
      </p:sp>
      <p:sp>
        <p:nvSpPr>
          <p:cNvPr id="32" name="TextBox 31">
            <a:extLst>
              <a:ext uri="{FF2B5EF4-FFF2-40B4-BE49-F238E27FC236}">
                <a16:creationId xmlns:a16="http://schemas.microsoft.com/office/drawing/2014/main" id="{EC9F94DA-6605-6C40-99F4-BC1ECD072BBB}"/>
              </a:ext>
            </a:extLst>
          </p:cNvPr>
          <p:cNvSpPr txBox="1"/>
          <p:nvPr/>
        </p:nvSpPr>
        <p:spPr>
          <a:xfrm>
            <a:off x="5230308" y="2204491"/>
            <a:ext cx="1656557" cy="584775"/>
          </a:xfrm>
          <a:prstGeom prst="rect">
            <a:avLst/>
          </a:prstGeom>
          <a:noFill/>
        </p:spPr>
        <p:txBody>
          <a:bodyPr wrap="square" rtlCol="0">
            <a:spAutoFit/>
          </a:bodyPr>
          <a:lstStyle/>
          <a:p>
            <a:pPr algn="ctr"/>
            <a:r>
              <a:rPr lang="en-US" sz="1600" dirty="0"/>
              <a:t>Hunger</a:t>
            </a:r>
          </a:p>
          <a:p>
            <a:pPr algn="ctr"/>
            <a:r>
              <a:rPr lang="en-US" sz="1600" dirty="0"/>
              <a:t>Calorie Use</a:t>
            </a:r>
          </a:p>
        </p:txBody>
      </p:sp>
      <p:sp>
        <p:nvSpPr>
          <p:cNvPr id="36" name="Up Arrow 35">
            <a:extLst>
              <a:ext uri="{FF2B5EF4-FFF2-40B4-BE49-F238E27FC236}">
                <a16:creationId xmlns:a16="http://schemas.microsoft.com/office/drawing/2014/main" id="{89FD6814-F292-DC41-ACC6-4BAF635B666E}"/>
              </a:ext>
            </a:extLst>
          </p:cNvPr>
          <p:cNvSpPr/>
          <p:nvPr/>
        </p:nvSpPr>
        <p:spPr>
          <a:xfrm rot="10800000">
            <a:off x="5616095" y="2246566"/>
            <a:ext cx="101080" cy="214866"/>
          </a:xfrm>
          <a:prstGeom prst="upArrow">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rgbClr val="FF0000"/>
              </a:solidFill>
            </a:endParaRPr>
          </a:p>
        </p:txBody>
      </p:sp>
      <p:cxnSp>
        <p:nvCxnSpPr>
          <p:cNvPr id="50" name="Curved Connector 49">
            <a:extLst>
              <a:ext uri="{FF2B5EF4-FFF2-40B4-BE49-F238E27FC236}">
                <a16:creationId xmlns:a16="http://schemas.microsoft.com/office/drawing/2014/main" id="{DF3BC9F3-96D0-FC4F-99B1-9EC311715B01}"/>
              </a:ext>
            </a:extLst>
          </p:cNvPr>
          <p:cNvCxnSpPr>
            <a:cxnSpLocks/>
          </p:cNvCxnSpPr>
          <p:nvPr/>
        </p:nvCxnSpPr>
        <p:spPr>
          <a:xfrm rot="5400000">
            <a:off x="6472383" y="2892941"/>
            <a:ext cx="1446239" cy="990700"/>
          </a:xfrm>
          <a:prstGeom prst="curvedConnector2">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B29D088-0085-D841-9F6E-9BAD133D1E8A}"/>
              </a:ext>
            </a:extLst>
          </p:cNvPr>
          <p:cNvSpPr txBox="1"/>
          <p:nvPr/>
        </p:nvSpPr>
        <p:spPr>
          <a:xfrm>
            <a:off x="412573" y="249682"/>
            <a:ext cx="4321424" cy="1938992"/>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Surgery </a:t>
            </a:r>
          </a:p>
          <a:p>
            <a:r>
              <a:rPr lang="en-US" sz="4000" b="1" dirty="0">
                <a:solidFill>
                  <a:schemeClr val="bg1"/>
                </a:solidFill>
                <a:latin typeface="Arial" panose="020B0604020202020204" pitchFamily="34" charset="0"/>
                <a:cs typeface="Arial" panose="020B0604020202020204" pitchFamily="34" charset="0"/>
              </a:rPr>
              <a:t>Lowers</a:t>
            </a:r>
          </a:p>
          <a:p>
            <a:r>
              <a:rPr lang="en-US" sz="4000" b="1" dirty="0">
                <a:solidFill>
                  <a:schemeClr val="bg1"/>
                </a:solidFill>
                <a:latin typeface="Arial" panose="020B0604020202020204" pitchFamily="34" charset="0"/>
                <a:cs typeface="Arial" panose="020B0604020202020204" pitchFamily="34" charset="0"/>
              </a:rPr>
              <a:t>Set point</a:t>
            </a:r>
          </a:p>
        </p:txBody>
      </p:sp>
      <p:sp>
        <p:nvSpPr>
          <p:cNvPr id="56" name="Up Arrow 55">
            <a:extLst>
              <a:ext uri="{FF2B5EF4-FFF2-40B4-BE49-F238E27FC236}">
                <a16:creationId xmlns:a16="http://schemas.microsoft.com/office/drawing/2014/main" id="{4583F9AE-507F-AD47-B115-880E596ECC81}"/>
              </a:ext>
            </a:extLst>
          </p:cNvPr>
          <p:cNvSpPr/>
          <p:nvPr/>
        </p:nvSpPr>
        <p:spPr>
          <a:xfrm rot="10800000">
            <a:off x="5963674" y="1828568"/>
            <a:ext cx="146797" cy="409352"/>
          </a:xfrm>
          <a:prstGeom prst="upArrow">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ysClr val="windowText" lastClr="000000"/>
              </a:solidFill>
            </a:endParaRPr>
          </a:p>
        </p:txBody>
      </p:sp>
      <p:sp>
        <p:nvSpPr>
          <p:cNvPr id="57" name="Up Arrow 56">
            <a:extLst>
              <a:ext uri="{FF2B5EF4-FFF2-40B4-BE49-F238E27FC236}">
                <a16:creationId xmlns:a16="http://schemas.microsoft.com/office/drawing/2014/main" id="{D3FFDBB8-DF8F-9D47-A643-03DDC4524157}"/>
              </a:ext>
            </a:extLst>
          </p:cNvPr>
          <p:cNvSpPr/>
          <p:nvPr/>
        </p:nvSpPr>
        <p:spPr>
          <a:xfrm rot="10800000">
            <a:off x="5960783" y="2777519"/>
            <a:ext cx="146797" cy="409352"/>
          </a:xfrm>
          <a:prstGeom prst="upArrow">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ysClr val="windowText" lastClr="000000"/>
              </a:solidFill>
            </a:endParaRPr>
          </a:p>
        </p:txBody>
      </p:sp>
      <p:cxnSp>
        <p:nvCxnSpPr>
          <p:cNvPr id="59" name="Curved Connector 58">
            <a:extLst>
              <a:ext uri="{FF2B5EF4-FFF2-40B4-BE49-F238E27FC236}">
                <a16:creationId xmlns:a16="http://schemas.microsoft.com/office/drawing/2014/main" id="{77DC9232-CDC6-644B-B133-10F6E355437B}"/>
              </a:ext>
            </a:extLst>
          </p:cNvPr>
          <p:cNvCxnSpPr>
            <a:cxnSpLocks/>
          </p:cNvCxnSpPr>
          <p:nvPr/>
        </p:nvCxnSpPr>
        <p:spPr>
          <a:xfrm rot="16200000" flipV="1">
            <a:off x="6690857" y="1295845"/>
            <a:ext cx="1118885" cy="881106"/>
          </a:xfrm>
          <a:prstGeom prst="curvedConnector2">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885" y="2969263"/>
            <a:ext cx="2001948" cy="1501461"/>
          </a:xfrm>
          <a:prstGeom prst="rect">
            <a:avLst/>
          </a:prstGeom>
        </p:spPr>
      </p:pic>
      <p:sp>
        <p:nvSpPr>
          <p:cNvPr id="12" name="Bent Arrow 11"/>
          <p:cNvSpPr/>
          <p:nvPr/>
        </p:nvSpPr>
        <p:spPr>
          <a:xfrm>
            <a:off x="3290905" y="1613978"/>
            <a:ext cx="911433" cy="88157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flipV="1">
            <a:off x="3294286" y="2495550"/>
            <a:ext cx="908052" cy="95369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ight Arrow 14"/>
          <p:cNvSpPr/>
          <p:nvPr/>
        </p:nvSpPr>
        <p:spPr>
          <a:xfrm>
            <a:off x="2279379" y="2360833"/>
            <a:ext cx="814885" cy="31981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204961" y="2296877"/>
            <a:ext cx="898003" cy="369332"/>
          </a:xfrm>
          <a:prstGeom prst="rect">
            <a:avLst/>
          </a:prstGeom>
          <a:noFill/>
        </p:spPr>
        <p:txBody>
          <a:bodyPr wrap="none" rtlCol="0">
            <a:spAutoFit/>
          </a:bodyPr>
          <a:lstStyle/>
          <a:p>
            <a:r>
              <a:rPr lang="en-US" dirty="0"/>
              <a:t>Obesity</a:t>
            </a:r>
          </a:p>
        </p:txBody>
      </p:sp>
      <p:pic>
        <p:nvPicPr>
          <p:cNvPr id="18" name="Picture 17">
            <a:extLst>
              <a:ext uri="{FF2B5EF4-FFF2-40B4-BE49-F238E27FC236}">
                <a16:creationId xmlns:a16="http://schemas.microsoft.com/office/drawing/2014/main" id="{219A0E8A-3632-E147-B64A-C9E3885A55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9180" y="-268402"/>
            <a:ext cx="1838611" cy="2351116"/>
          </a:xfrm>
          <a:prstGeom prst="rect">
            <a:avLst/>
          </a:prstGeom>
        </p:spPr>
      </p:pic>
      <p:pic>
        <p:nvPicPr>
          <p:cNvPr id="20" name="Picture 19">
            <a:extLst>
              <a:ext uri="{FF2B5EF4-FFF2-40B4-BE49-F238E27FC236}">
                <a16:creationId xmlns:a16="http://schemas.microsoft.com/office/drawing/2014/main" id="{3D1B37B0-6B33-CC43-87FD-CD005DE2F2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0055" y="3110250"/>
            <a:ext cx="1579230" cy="2019433"/>
          </a:xfrm>
          <a:prstGeom prst="rect">
            <a:avLst/>
          </a:prstGeom>
        </p:spPr>
      </p:pic>
      <p:sp>
        <p:nvSpPr>
          <p:cNvPr id="29" name="Up Arrow 28">
            <a:extLst>
              <a:ext uri="{FF2B5EF4-FFF2-40B4-BE49-F238E27FC236}">
                <a16:creationId xmlns:a16="http://schemas.microsoft.com/office/drawing/2014/main" id="{89FD6814-F292-DC41-ACC6-4BAF635B666E}"/>
              </a:ext>
            </a:extLst>
          </p:cNvPr>
          <p:cNvSpPr/>
          <p:nvPr/>
        </p:nvSpPr>
        <p:spPr>
          <a:xfrm rot="10800000">
            <a:off x="5507521" y="2246566"/>
            <a:ext cx="101080" cy="214866"/>
          </a:xfrm>
          <a:prstGeom prst="upArrow">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rgbClr val="FF0000"/>
              </a:solidFill>
            </a:endParaRPr>
          </a:p>
        </p:txBody>
      </p:sp>
      <p:sp>
        <p:nvSpPr>
          <p:cNvPr id="37" name="Multiply 36">
            <a:extLst>
              <a:ext uri="{FF2B5EF4-FFF2-40B4-BE49-F238E27FC236}">
                <a16:creationId xmlns:a16="http://schemas.microsoft.com/office/drawing/2014/main" id="{96FAFF87-3F3E-424F-9F78-28D590AE4250}"/>
              </a:ext>
            </a:extLst>
          </p:cNvPr>
          <p:cNvSpPr/>
          <p:nvPr/>
        </p:nvSpPr>
        <p:spPr>
          <a:xfrm>
            <a:off x="7406615" y="2276174"/>
            <a:ext cx="619213" cy="48768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a:extLst>
              <a:ext uri="{FF2B5EF4-FFF2-40B4-BE49-F238E27FC236}">
                <a16:creationId xmlns:a16="http://schemas.microsoft.com/office/drawing/2014/main" id="{21A51F6A-1024-9A4A-BC62-C44A52E3D945}"/>
              </a:ext>
            </a:extLst>
          </p:cNvPr>
          <p:cNvSpPr/>
          <p:nvPr/>
        </p:nvSpPr>
        <p:spPr>
          <a:xfrm>
            <a:off x="5362927" y="2503309"/>
            <a:ext cx="101080" cy="214866"/>
          </a:xfrm>
          <a:prstGeom prst="upArrow">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rgbClr val="FF0000"/>
              </a:solidFill>
            </a:endParaRPr>
          </a:p>
        </p:txBody>
      </p:sp>
      <p:pic>
        <p:nvPicPr>
          <p:cNvPr id="4" name="11.mp3" descr="11.mp3">
            <a:hlinkClick r:id="" action="ppaction://media"/>
            <a:extLst>
              <a:ext uri="{FF2B5EF4-FFF2-40B4-BE49-F238E27FC236}">
                <a16:creationId xmlns:a16="http://schemas.microsoft.com/office/drawing/2014/main" id="{21F3625D-24EF-254C-BEC0-8E962C81C94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84317" y="4805450"/>
            <a:ext cx="259975" cy="259975"/>
          </a:xfrm>
          <a:prstGeom prst="rect">
            <a:avLst/>
          </a:prstGeom>
        </p:spPr>
      </p:pic>
    </p:spTree>
    <p:extLst>
      <p:ext uri="{BB962C8B-B14F-4D97-AF65-F5344CB8AC3E}">
        <p14:creationId xmlns:p14="http://schemas.microsoft.com/office/powerpoint/2010/main" val="2325575167"/>
      </p:ext>
    </p:extLst>
  </p:cSld>
  <p:clrMapOvr>
    <a:masterClrMapping/>
  </p:clrMapOvr>
  <mc:AlternateContent xmlns:mc="http://schemas.openxmlformats.org/markup-compatibility/2006" xmlns:p14="http://schemas.microsoft.com/office/powerpoint/2010/main">
    <mc:Choice Requires="p14">
      <p:transition spd="slow" p14:dur="2000" advTm="26664"/>
    </mc:Choice>
    <mc:Fallback xmlns="">
      <p:transition spd="slow" advTm="266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E7BD685F-FE11-D542-A16B-5F03C1EF091F}"/>
              </a:ext>
            </a:extLst>
          </p:cNvPr>
          <p:cNvSpPr txBox="1">
            <a:spLocks/>
          </p:cNvSpPr>
          <p:nvPr/>
        </p:nvSpPr>
        <p:spPr>
          <a:xfrm>
            <a:off x="725486" y="133350"/>
            <a:ext cx="7845425" cy="3016210"/>
          </a:xfrm>
          <a:prstGeom prst="rect">
            <a:avLst/>
          </a:prstGeom>
        </p:spPr>
        <p:txBody>
          <a:bodyPr vert="horz" wrap="square" lIns="0" tIns="0" rIns="0" bIns="0" rtlCol="0">
            <a:spAutoFit/>
          </a:bodyPr>
          <a:lstStyle>
            <a:lvl1pPr>
              <a:defRPr sz="3000" b="1" i="0">
                <a:solidFill>
                  <a:srgbClr val="0064B9"/>
                </a:solidFill>
                <a:latin typeface="Tahoma"/>
                <a:ea typeface="+mj-ea"/>
                <a:cs typeface="Tahoma"/>
              </a:defRPr>
            </a:lvl1pPr>
          </a:lstStyle>
          <a:p>
            <a:pPr marL="12700"/>
            <a:r>
              <a:rPr lang="en-US" sz="2800" kern="0" spc="-5" dirty="0">
                <a:solidFill>
                  <a:srgbClr val="00296D"/>
                </a:solidFill>
                <a:latin typeface="Arial" panose="020B0604020202020204" pitchFamily="34" charset="0"/>
                <a:cs typeface="Arial" panose="020B0604020202020204" pitchFamily="34" charset="0"/>
              </a:rPr>
              <a:t>NIH Recommendations for Treating</a:t>
            </a:r>
            <a:r>
              <a:rPr lang="en-US" sz="2800" kern="0" spc="30" dirty="0">
                <a:solidFill>
                  <a:srgbClr val="00296D"/>
                </a:solidFill>
                <a:latin typeface="Arial" panose="020B0604020202020204" pitchFamily="34" charset="0"/>
                <a:cs typeface="Arial" panose="020B0604020202020204" pitchFamily="34" charset="0"/>
              </a:rPr>
              <a:t> </a:t>
            </a:r>
            <a:r>
              <a:rPr lang="en-US" sz="2800" kern="0" spc="-5" dirty="0">
                <a:solidFill>
                  <a:srgbClr val="00296D"/>
                </a:solidFill>
                <a:latin typeface="Arial" panose="020B0604020202020204" pitchFamily="34" charset="0"/>
                <a:cs typeface="Arial" panose="020B0604020202020204" pitchFamily="34" charset="0"/>
              </a:rPr>
              <a:t>Obesity</a:t>
            </a:r>
          </a:p>
          <a:p>
            <a:pPr marL="12700"/>
            <a:endParaRPr lang="en-US" sz="2800" kern="0" spc="-5" dirty="0">
              <a:solidFill>
                <a:schemeClr val="bg1"/>
              </a:solidFill>
              <a:latin typeface="+mn-lt"/>
              <a:cs typeface="Georgia"/>
            </a:endParaRPr>
          </a:p>
          <a:p>
            <a:pPr marL="12700"/>
            <a:endParaRPr lang="en-US" sz="2800" kern="0" spc="-5" dirty="0">
              <a:solidFill>
                <a:schemeClr val="bg1"/>
              </a:solidFill>
              <a:latin typeface="+mn-lt"/>
              <a:cs typeface="Georgia"/>
            </a:endParaRPr>
          </a:p>
          <a:p>
            <a:pPr marL="12700"/>
            <a:endParaRPr lang="en-US" sz="2800" kern="0" spc="-5" dirty="0">
              <a:solidFill>
                <a:schemeClr val="bg1"/>
              </a:solidFill>
              <a:latin typeface="+mn-lt"/>
              <a:cs typeface="Georgia"/>
            </a:endParaRPr>
          </a:p>
          <a:p>
            <a:pPr marL="12700"/>
            <a:endParaRPr lang="en-US" sz="2800" kern="0" spc="-5" dirty="0">
              <a:solidFill>
                <a:schemeClr val="bg1"/>
              </a:solidFill>
              <a:latin typeface="+mn-lt"/>
              <a:cs typeface="Georgia"/>
            </a:endParaRPr>
          </a:p>
          <a:p>
            <a:pPr marL="12700"/>
            <a:endParaRPr lang="en-US" sz="2800" kern="0" spc="-5" dirty="0">
              <a:solidFill>
                <a:schemeClr val="bg1"/>
              </a:solidFill>
              <a:latin typeface="+mn-lt"/>
              <a:cs typeface="Georgia"/>
            </a:endParaRPr>
          </a:p>
          <a:p>
            <a:pPr marL="12700"/>
            <a:endParaRPr lang="en-US" sz="2800" kern="0" dirty="0">
              <a:solidFill>
                <a:schemeClr val="bg1"/>
              </a:solidFill>
              <a:latin typeface="+mn-lt"/>
              <a:cs typeface="Georgia"/>
            </a:endParaRPr>
          </a:p>
        </p:txBody>
      </p:sp>
      <p:sp>
        <p:nvSpPr>
          <p:cNvPr id="4" name="TextBox 3">
            <a:extLst>
              <a:ext uri="{FF2B5EF4-FFF2-40B4-BE49-F238E27FC236}">
                <a16:creationId xmlns:a16="http://schemas.microsoft.com/office/drawing/2014/main" id="{3AEA0AC1-BD5C-614F-B98C-B84165845799}"/>
              </a:ext>
            </a:extLst>
          </p:cNvPr>
          <p:cNvSpPr txBox="1"/>
          <p:nvPr/>
        </p:nvSpPr>
        <p:spPr>
          <a:xfrm>
            <a:off x="4111835" y="4539242"/>
            <a:ext cx="1072730" cy="58477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b="1" dirty="0">
                <a:latin typeface="Arial" panose="020B0604020202020204" pitchFamily="34" charset="0"/>
                <a:cs typeface="Arial" panose="020B0604020202020204" pitchFamily="34" charset="0"/>
              </a:rPr>
              <a:t>Consider</a:t>
            </a:r>
          </a:p>
          <a:p>
            <a:r>
              <a:rPr lang="en-US" sz="1600" b="1" dirty="0">
                <a:latin typeface="Arial" panose="020B0604020202020204" pitchFamily="34" charset="0"/>
                <a:cs typeface="Arial" panose="020B0604020202020204" pitchFamily="34" charset="0"/>
              </a:rPr>
              <a:t> Surgery</a:t>
            </a:r>
          </a:p>
        </p:txBody>
      </p:sp>
      <p:sp>
        <p:nvSpPr>
          <p:cNvPr id="5" name="TextBox 4">
            <a:extLst>
              <a:ext uri="{FF2B5EF4-FFF2-40B4-BE49-F238E27FC236}">
                <a16:creationId xmlns:a16="http://schemas.microsoft.com/office/drawing/2014/main" id="{93A93C99-374A-5948-88F1-13E6743B03E3}"/>
              </a:ext>
            </a:extLst>
          </p:cNvPr>
          <p:cNvSpPr txBox="1"/>
          <p:nvPr/>
        </p:nvSpPr>
        <p:spPr>
          <a:xfrm>
            <a:off x="5488667" y="4632273"/>
            <a:ext cx="909864"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t>Surgery</a:t>
            </a:r>
          </a:p>
        </p:txBody>
      </p:sp>
      <p:sp>
        <p:nvSpPr>
          <p:cNvPr id="6" name="TextBox 5">
            <a:extLst>
              <a:ext uri="{FF2B5EF4-FFF2-40B4-BE49-F238E27FC236}">
                <a16:creationId xmlns:a16="http://schemas.microsoft.com/office/drawing/2014/main" id="{075841EC-86EF-1E47-9284-8833A5E458D2}"/>
              </a:ext>
            </a:extLst>
          </p:cNvPr>
          <p:cNvSpPr txBox="1"/>
          <p:nvPr/>
        </p:nvSpPr>
        <p:spPr>
          <a:xfrm>
            <a:off x="7046534" y="4604852"/>
            <a:ext cx="909864"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t>Surgery</a:t>
            </a:r>
          </a:p>
        </p:txBody>
      </p:sp>
      <p:sp>
        <p:nvSpPr>
          <p:cNvPr id="9" name="TextBox 8">
            <a:extLst>
              <a:ext uri="{FF2B5EF4-FFF2-40B4-BE49-F238E27FC236}">
                <a16:creationId xmlns:a16="http://schemas.microsoft.com/office/drawing/2014/main" id="{9BD162B1-5AF6-A644-804D-F3DB55D392C0}"/>
              </a:ext>
            </a:extLst>
          </p:cNvPr>
          <p:cNvSpPr txBox="1"/>
          <p:nvPr/>
        </p:nvSpPr>
        <p:spPr>
          <a:xfrm>
            <a:off x="3581400" y="3520191"/>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Life Style</a:t>
            </a:r>
          </a:p>
          <a:p>
            <a:pPr algn="ctr"/>
            <a:r>
              <a:rPr lang="en-US" sz="1200" b="1" dirty="0">
                <a:latin typeface="Arial" panose="020B0604020202020204" pitchFamily="34" charset="0"/>
                <a:cs typeface="Arial" panose="020B0604020202020204" pitchFamily="34" charset="0"/>
              </a:rPr>
              <a:t> Modification</a:t>
            </a:r>
          </a:p>
        </p:txBody>
      </p:sp>
      <p:sp>
        <p:nvSpPr>
          <p:cNvPr id="12" name="TextBox 11">
            <a:extLst>
              <a:ext uri="{FF2B5EF4-FFF2-40B4-BE49-F238E27FC236}">
                <a16:creationId xmlns:a16="http://schemas.microsoft.com/office/drawing/2014/main" id="{07819888-9D11-1143-9A2C-164FDB73D071}"/>
              </a:ext>
            </a:extLst>
          </p:cNvPr>
          <p:cNvSpPr txBox="1"/>
          <p:nvPr/>
        </p:nvSpPr>
        <p:spPr>
          <a:xfrm>
            <a:off x="914400" y="3529134"/>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Life Style</a:t>
            </a:r>
          </a:p>
          <a:p>
            <a:pPr algn="ctr"/>
            <a:r>
              <a:rPr lang="en-US" sz="1200" b="1" dirty="0">
                <a:latin typeface="Arial" panose="020B0604020202020204" pitchFamily="34" charset="0"/>
                <a:cs typeface="Arial" panose="020B0604020202020204" pitchFamily="34" charset="0"/>
              </a:rPr>
              <a:t> Modification</a:t>
            </a:r>
          </a:p>
        </p:txBody>
      </p:sp>
      <p:sp>
        <p:nvSpPr>
          <p:cNvPr id="13" name="TextBox 12">
            <a:extLst>
              <a:ext uri="{FF2B5EF4-FFF2-40B4-BE49-F238E27FC236}">
                <a16:creationId xmlns:a16="http://schemas.microsoft.com/office/drawing/2014/main" id="{012B690B-87B9-9543-B6E5-FAEBE79FF58D}"/>
              </a:ext>
            </a:extLst>
          </p:cNvPr>
          <p:cNvSpPr txBox="1"/>
          <p:nvPr/>
        </p:nvSpPr>
        <p:spPr>
          <a:xfrm>
            <a:off x="2286000" y="3511248"/>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Life Style</a:t>
            </a:r>
          </a:p>
          <a:p>
            <a:pPr algn="ctr"/>
            <a:r>
              <a:rPr lang="en-US" sz="1200" b="1" dirty="0">
                <a:latin typeface="Arial" panose="020B0604020202020204" pitchFamily="34" charset="0"/>
                <a:cs typeface="Arial" panose="020B0604020202020204" pitchFamily="34" charset="0"/>
              </a:rPr>
              <a:t> Modification</a:t>
            </a:r>
          </a:p>
        </p:txBody>
      </p:sp>
      <p:sp>
        <p:nvSpPr>
          <p:cNvPr id="14" name="TextBox 13">
            <a:extLst>
              <a:ext uri="{FF2B5EF4-FFF2-40B4-BE49-F238E27FC236}">
                <a16:creationId xmlns:a16="http://schemas.microsoft.com/office/drawing/2014/main" id="{0982ABAD-D120-E647-AAB8-8A89D0A6BED7}"/>
              </a:ext>
            </a:extLst>
          </p:cNvPr>
          <p:cNvSpPr txBox="1"/>
          <p:nvPr/>
        </p:nvSpPr>
        <p:spPr>
          <a:xfrm>
            <a:off x="4953000" y="3494867"/>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Life Style</a:t>
            </a:r>
          </a:p>
          <a:p>
            <a:pPr algn="ctr"/>
            <a:r>
              <a:rPr lang="en-US" sz="1200" b="1" dirty="0">
                <a:latin typeface="Arial" panose="020B0604020202020204" pitchFamily="34" charset="0"/>
                <a:cs typeface="Arial" panose="020B0604020202020204" pitchFamily="34" charset="0"/>
              </a:rPr>
              <a:t> Modification</a:t>
            </a:r>
          </a:p>
        </p:txBody>
      </p:sp>
      <p:sp>
        <p:nvSpPr>
          <p:cNvPr id="15" name="TextBox 14">
            <a:extLst>
              <a:ext uri="{FF2B5EF4-FFF2-40B4-BE49-F238E27FC236}">
                <a16:creationId xmlns:a16="http://schemas.microsoft.com/office/drawing/2014/main" id="{E51176DF-488A-C842-9604-B6530E3E8384}"/>
              </a:ext>
            </a:extLst>
          </p:cNvPr>
          <p:cNvSpPr txBox="1"/>
          <p:nvPr/>
        </p:nvSpPr>
        <p:spPr>
          <a:xfrm>
            <a:off x="6447296" y="3520191"/>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Life Style</a:t>
            </a:r>
          </a:p>
          <a:p>
            <a:pPr algn="ctr"/>
            <a:r>
              <a:rPr lang="en-US" sz="1200" b="1" dirty="0">
                <a:latin typeface="Arial" panose="020B0604020202020204" pitchFamily="34" charset="0"/>
                <a:cs typeface="Arial" panose="020B0604020202020204" pitchFamily="34" charset="0"/>
              </a:rPr>
              <a:t> Modification</a:t>
            </a:r>
          </a:p>
        </p:txBody>
      </p:sp>
      <p:sp>
        <p:nvSpPr>
          <p:cNvPr id="16" name="TextBox 15">
            <a:extLst>
              <a:ext uri="{FF2B5EF4-FFF2-40B4-BE49-F238E27FC236}">
                <a16:creationId xmlns:a16="http://schemas.microsoft.com/office/drawing/2014/main" id="{634816C1-2054-6A4A-A517-037E36CA75AA}"/>
              </a:ext>
            </a:extLst>
          </p:cNvPr>
          <p:cNvSpPr txBox="1"/>
          <p:nvPr/>
        </p:nvSpPr>
        <p:spPr>
          <a:xfrm>
            <a:off x="960895" y="4142568"/>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Medical </a:t>
            </a:r>
          </a:p>
          <a:p>
            <a:pPr algn="ctr"/>
            <a:r>
              <a:rPr lang="en-US" sz="1200" b="1" dirty="0">
                <a:latin typeface="Arial" panose="020B0604020202020204" pitchFamily="34" charset="0"/>
                <a:cs typeface="Arial" panose="020B0604020202020204" pitchFamily="34" charset="0"/>
              </a:rPr>
              <a:t>Management</a:t>
            </a:r>
          </a:p>
        </p:txBody>
      </p:sp>
      <p:sp>
        <p:nvSpPr>
          <p:cNvPr id="17" name="TextBox 16">
            <a:extLst>
              <a:ext uri="{FF2B5EF4-FFF2-40B4-BE49-F238E27FC236}">
                <a16:creationId xmlns:a16="http://schemas.microsoft.com/office/drawing/2014/main" id="{CCE81630-F455-8942-8BA2-C534518764C2}"/>
              </a:ext>
            </a:extLst>
          </p:cNvPr>
          <p:cNvSpPr txBox="1"/>
          <p:nvPr/>
        </p:nvSpPr>
        <p:spPr>
          <a:xfrm>
            <a:off x="2362200" y="4098417"/>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Medical </a:t>
            </a:r>
          </a:p>
          <a:p>
            <a:pPr algn="ctr"/>
            <a:r>
              <a:rPr lang="en-US" sz="1200" b="1" dirty="0">
                <a:latin typeface="Arial" panose="020B0604020202020204" pitchFamily="34" charset="0"/>
                <a:cs typeface="Arial" panose="020B0604020202020204" pitchFamily="34" charset="0"/>
              </a:rPr>
              <a:t>Management</a:t>
            </a:r>
          </a:p>
        </p:txBody>
      </p:sp>
      <p:sp>
        <p:nvSpPr>
          <p:cNvPr id="18" name="TextBox 17">
            <a:extLst>
              <a:ext uri="{FF2B5EF4-FFF2-40B4-BE49-F238E27FC236}">
                <a16:creationId xmlns:a16="http://schemas.microsoft.com/office/drawing/2014/main" id="{F7BD7F4E-29B6-2844-B57E-80625D63C9BC}"/>
              </a:ext>
            </a:extLst>
          </p:cNvPr>
          <p:cNvSpPr txBox="1"/>
          <p:nvPr/>
        </p:nvSpPr>
        <p:spPr>
          <a:xfrm>
            <a:off x="3657600" y="4078969"/>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Medical </a:t>
            </a:r>
          </a:p>
          <a:p>
            <a:pPr algn="ctr"/>
            <a:r>
              <a:rPr lang="en-US" sz="1200" b="1" dirty="0">
                <a:latin typeface="Arial" panose="020B0604020202020204" pitchFamily="34" charset="0"/>
                <a:cs typeface="Arial" panose="020B0604020202020204" pitchFamily="34" charset="0"/>
              </a:rPr>
              <a:t>Management</a:t>
            </a:r>
          </a:p>
        </p:txBody>
      </p:sp>
      <p:sp>
        <p:nvSpPr>
          <p:cNvPr id="19" name="TextBox 18">
            <a:extLst>
              <a:ext uri="{FF2B5EF4-FFF2-40B4-BE49-F238E27FC236}">
                <a16:creationId xmlns:a16="http://schemas.microsoft.com/office/drawing/2014/main" id="{70700DA8-DAAC-7249-89DE-B2708EB53A19}"/>
              </a:ext>
            </a:extLst>
          </p:cNvPr>
          <p:cNvSpPr txBox="1"/>
          <p:nvPr/>
        </p:nvSpPr>
        <p:spPr>
          <a:xfrm>
            <a:off x="4953000" y="4030462"/>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Medical </a:t>
            </a:r>
          </a:p>
          <a:p>
            <a:pPr algn="ctr"/>
            <a:r>
              <a:rPr lang="en-US" sz="1200" b="1" dirty="0">
                <a:latin typeface="Arial" panose="020B0604020202020204" pitchFamily="34" charset="0"/>
                <a:cs typeface="Arial" panose="020B0604020202020204" pitchFamily="34" charset="0"/>
              </a:rPr>
              <a:t>Management</a:t>
            </a:r>
          </a:p>
        </p:txBody>
      </p:sp>
      <p:sp>
        <p:nvSpPr>
          <p:cNvPr id="20" name="TextBox 19">
            <a:extLst>
              <a:ext uri="{FF2B5EF4-FFF2-40B4-BE49-F238E27FC236}">
                <a16:creationId xmlns:a16="http://schemas.microsoft.com/office/drawing/2014/main" id="{A5608DC4-94A9-4740-A32E-CC519A6E0933}"/>
              </a:ext>
            </a:extLst>
          </p:cNvPr>
          <p:cNvSpPr txBox="1"/>
          <p:nvPr/>
        </p:nvSpPr>
        <p:spPr>
          <a:xfrm>
            <a:off x="6477001" y="4077577"/>
            <a:ext cx="19811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latin typeface="Arial" panose="020B0604020202020204" pitchFamily="34" charset="0"/>
                <a:cs typeface="Arial" panose="020B0604020202020204" pitchFamily="34" charset="0"/>
              </a:rPr>
              <a:t>Medical </a:t>
            </a:r>
          </a:p>
          <a:p>
            <a:pPr algn="ctr"/>
            <a:r>
              <a:rPr lang="en-US" sz="1200" b="1" dirty="0">
                <a:latin typeface="Arial" panose="020B0604020202020204" pitchFamily="34" charset="0"/>
                <a:cs typeface="Arial" panose="020B0604020202020204" pitchFamily="34" charset="0"/>
              </a:rPr>
              <a:t>Management</a:t>
            </a:r>
          </a:p>
        </p:txBody>
      </p:sp>
      <p:pic>
        <p:nvPicPr>
          <p:cNvPr id="7" name="Picture 6">
            <a:extLst>
              <a:ext uri="{FF2B5EF4-FFF2-40B4-BE49-F238E27FC236}">
                <a16:creationId xmlns:a16="http://schemas.microsoft.com/office/drawing/2014/main" id="{FDDA56AB-C9B8-F74D-870A-765A2CA75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628484"/>
            <a:ext cx="6564059" cy="2841059"/>
          </a:xfrm>
          <a:prstGeom prst="rect">
            <a:avLst/>
          </a:prstGeom>
          <a:effectLst>
            <a:outerShdw blurRad="50800" dist="38100" dir="5400000" algn="t" rotWithShape="0">
              <a:prstClr val="black">
                <a:alpha val="40000"/>
              </a:prstClr>
            </a:outerShdw>
          </a:effectLst>
        </p:spPr>
      </p:pic>
      <p:pic>
        <p:nvPicPr>
          <p:cNvPr id="2" name="12.mp3" descr="12.mp3">
            <a:hlinkClick r:id="" action="ppaction://media"/>
            <a:extLst>
              <a:ext uri="{FF2B5EF4-FFF2-40B4-BE49-F238E27FC236}">
                <a16:creationId xmlns:a16="http://schemas.microsoft.com/office/drawing/2014/main" id="{E03FFE09-BE86-3A4E-9019-53B96E61C4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3000" y="4847184"/>
            <a:ext cx="254000" cy="254000"/>
          </a:xfrm>
          <a:prstGeom prst="rect">
            <a:avLst/>
          </a:prstGeom>
        </p:spPr>
      </p:pic>
    </p:spTree>
    <p:extLst>
      <p:ext uri="{BB962C8B-B14F-4D97-AF65-F5344CB8AC3E}">
        <p14:creationId xmlns:p14="http://schemas.microsoft.com/office/powerpoint/2010/main" val="2417422922"/>
      </p:ext>
    </p:extLst>
  </p:cSld>
  <p:clrMapOvr>
    <a:masterClrMapping/>
  </p:clrMapOvr>
  <mc:AlternateContent xmlns:mc="http://schemas.openxmlformats.org/markup-compatibility/2006" xmlns:p14="http://schemas.microsoft.com/office/powerpoint/2010/main">
    <mc:Choice Requires="p14">
      <p:transition spd="slow" p14:dur="2000" advTm="31470"/>
    </mc:Choice>
    <mc:Fallback xmlns="">
      <p:transition spd="slow" advTm="314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056E27-1756-AE4B-9474-F587C4170C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20"/>
          <a:stretch/>
        </p:blipFill>
        <p:spPr>
          <a:xfrm>
            <a:off x="3376072" y="0"/>
            <a:ext cx="5849517" cy="5143500"/>
          </a:xfrm>
          <a:prstGeom prst="rect">
            <a:avLst/>
          </a:prstGeom>
          <a:blipFill>
            <a:blip r:embed="rId5"/>
            <a:stretch>
              <a:fillRect/>
            </a:stretch>
          </a:blipFill>
        </p:spPr>
      </p:pic>
      <p:sp>
        <p:nvSpPr>
          <p:cNvPr id="3" name="Rounded Rectangle 2"/>
          <p:cNvSpPr/>
          <p:nvPr/>
        </p:nvSpPr>
        <p:spPr>
          <a:xfrm>
            <a:off x="457200" y="1904522"/>
            <a:ext cx="2209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Quality of Life= 95% Improved!!</a:t>
            </a:r>
          </a:p>
        </p:txBody>
      </p:sp>
      <p:sp>
        <p:nvSpPr>
          <p:cNvPr id="4" name="Rounded Rectangle 3"/>
          <p:cNvSpPr/>
          <p:nvPr/>
        </p:nvSpPr>
        <p:spPr>
          <a:xfrm>
            <a:off x="457200" y="3167636"/>
            <a:ext cx="2209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Mortality Reduced= 89% at 5 years</a:t>
            </a:r>
          </a:p>
        </p:txBody>
      </p:sp>
      <p:sp>
        <p:nvSpPr>
          <p:cNvPr id="5" name="TextBox 4"/>
          <p:cNvSpPr txBox="1"/>
          <p:nvPr/>
        </p:nvSpPr>
        <p:spPr>
          <a:xfrm>
            <a:off x="135984" y="469305"/>
            <a:ext cx="2973891" cy="830997"/>
          </a:xfrm>
          <a:prstGeom prst="rect">
            <a:avLst/>
          </a:prstGeom>
          <a:noFill/>
        </p:spPr>
        <p:txBody>
          <a:bodyPr wrap="none" rtlCol="0">
            <a:spAutoFit/>
          </a:bodyPr>
          <a:lstStyle/>
          <a:p>
            <a:r>
              <a:rPr lang="en-US" sz="2400" b="1" u="sng" dirty="0">
                <a:solidFill>
                  <a:schemeClr val="bg1"/>
                </a:solidFill>
                <a:latin typeface="Arial" panose="020B0604020202020204" pitchFamily="34" charset="0"/>
                <a:cs typeface="Arial" panose="020B0604020202020204" pitchFamily="34" charset="0"/>
              </a:rPr>
              <a:t>Benefits of weight </a:t>
            </a:r>
          </a:p>
          <a:p>
            <a:r>
              <a:rPr lang="en-US" sz="2400" b="1" u="sng" dirty="0">
                <a:solidFill>
                  <a:schemeClr val="bg1"/>
                </a:solidFill>
                <a:latin typeface="Arial" panose="020B0604020202020204" pitchFamily="34" charset="0"/>
                <a:cs typeface="Arial" panose="020B0604020202020204" pitchFamily="34" charset="0"/>
              </a:rPr>
              <a:t>loss after surgery!!</a:t>
            </a:r>
          </a:p>
        </p:txBody>
      </p:sp>
      <p:sp>
        <p:nvSpPr>
          <p:cNvPr id="6" name="Right Arrow 5"/>
          <p:cNvSpPr/>
          <p:nvPr/>
        </p:nvSpPr>
        <p:spPr>
          <a:xfrm>
            <a:off x="2971800" y="1453843"/>
            <a:ext cx="685800" cy="45719"/>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354936" y="2481764"/>
            <a:ext cx="685800" cy="45719"/>
          </a:xfrm>
          <a:prstGeom prst="rightArrow">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200400" y="2953405"/>
            <a:ext cx="685800" cy="76200"/>
          </a:xfrm>
          <a:prstGeom prst="rightArrow">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8229600" y="742950"/>
            <a:ext cx="762000" cy="58727"/>
          </a:xfrm>
          <a:prstGeom prst="leftArrow">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7924800" y="1605322"/>
            <a:ext cx="762000" cy="58727"/>
          </a:xfrm>
          <a:prstGeom prst="leftArrow">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8001000" y="2038350"/>
            <a:ext cx="762000" cy="58727"/>
          </a:xfrm>
          <a:prstGeom prst="leftArrow">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13.mp3" descr="13.mp3">
            <a:hlinkClick r:id="" action="ppaction://media"/>
            <a:extLst>
              <a:ext uri="{FF2B5EF4-FFF2-40B4-BE49-F238E27FC236}">
                <a16:creationId xmlns:a16="http://schemas.microsoft.com/office/drawing/2014/main" id="{A720C094-91F5-EB4B-AB70-09C85E00B4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0000" y="4857750"/>
            <a:ext cx="254000" cy="254000"/>
          </a:xfrm>
          <a:prstGeom prst="rect">
            <a:avLst/>
          </a:prstGeom>
        </p:spPr>
      </p:pic>
    </p:spTree>
    <p:extLst>
      <p:ext uri="{BB962C8B-B14F-4D97-AF65-F5344CB8AC3E}">
        <p14:creationId xmlns:p14="http://schemas.microsoft.com/office/powerpoint/2010/main" val="1577413541"/>
      </p:ext>
    </p:extLst>
  </p:cSld>
  <p:clrMapOvr>
    <a:masterClrMapping/>
  </p:clrMapOvr>
  <mc:AlternateContent xmlns:mc="http://schemas.openxmlformats.org/markup-compatibility/2006" xmlns:p14="http://schemas.microsoft.com/office/powerpoint/2010/main">
    <mc:Choice Requires="p14">
      <p:transition spd="slow" p14:dur="2000" advTm="37240"/>
    </mc:Choice>
    <mc:Fallback xmlns="">
      <p:transition spd="slow" advTm="37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object 4"/>
          <p:cNvSpPr/>
          <p:nvPr/>
        </p:nvSpPr>
        <p:spPr>
          <a:xfrm>
            <a:off x="4419600" y="1733550"/>
            <a:ext cx="2641600" cy="1981200"/>
          </a:xfrm>
          <a:prstGeom prst="rect">
            <a:avLst/>
          </a:prstGeom>
          <a:blipFill>
            <a:blip r:embed="rId6"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543E3B1B-3695-D24B-ABC7-45D3298AA968}"/>
              </a:ext>
            </a:extLst>
          </p:cNvPr>
          <p:cNvSpPr txBox="1"/>
          <p:nvPr/>
        </p:nvSpPr>
        <p:spPr>
          <a:xfrm>
            <a:off x="292867" y="2207389"/>
            <a:ext cx="3276599" cy="2862322"/>
          </a:xfrm>
          <a:prstGeom prst="rect">
            <a:avLst/>
          </a:prstGeom>
          <a:noFill/>
        </p:spPr>
        <p:txBody>
          <a:bodyPr wrap="square" rtlCol="0">
            <a:spAutoFit/>
          </a:bodyPr>
          <a:lstStyle/>
          <a:p>
            <a:pPr marL="285750" indent="-285750">
              <a:buFont typeface="Arial" panose="020B0604020202020204" pitchFamily="34" charset="0"/>
              <a:buChar char="•"/>
            </a:pPr>
            <a:r>
              <a:rPr lang="en-US" b="1" i="1" dirty="0">
                <a:solidFill>
                  <a:schemeClr val="bg1"/>
                </a:solidFill>
                <a:latin typeface="Arial" panose="020B0604020202020204" pitchFamily="34" charset="0"/>
                <a:cs typeface="Arial" panose="020B0604020202020204" pitchFamily="34" charset="0"/>
              </a:rPr>
              <a:t>BETTER</a:t>
            </a:r>
            <a:r>
              <a:rPr lang="en-US" dirty="0">
                <a:solidFill>
                  <a:schemeClr val="bg1"/>
                </a:solidFill>
                <a:latin typeface="Arial" panose="020B0604020202020204" pitchFamily="34" charset="0"/>
                <a:cs typeface="Arial" panose="020B0604020202020204" pitchFamily="34" charset="0"/>
              </a:rPr>
              <a:t> improvement and resolution compared to:</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Diabetic medications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Non-surgical weight loss interventions!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Metabolic surgery is the only treatment that leads to remission of type 2 diabetes</a:t>
            </a:r>
            <a:r>
              <a:rPr lang="en-US" dirty="0">
                <a:solidFill>
                  <a:schemeClr val="bg1"/>
                </a:solidFill>
                <a:latin typeface="Avenir" panose="02000503020000020003" pitchFamily="2" charset="0"/>
              </a:rPr>
              <a:t>.</a:t>
            </a:r>
          </a:p>
          <a:p>
            <a:endParaRPr lang="en-US"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2642577"/>
            <a:ext cx="1908922" cy="1694587"/>
          </a:xfrm>
          <a:prstGeom prst="rect">
            <a:avLst/>
          </a:prstGeom>
        </p:spPr>
      </p:pic>
      <p:sp>
        <p:nvSpPr>
          <p:cNvPr id="6" name="TextBox 5">
            <a:extLst>
              <a:ext uri="{FF2B5EF4-FFF2-40B4-BE49-F238E27FC236}">
                <a16:creationId xmlns:a16="http://schemas.microsoft.com/office/drawing/2014/main" id="{D6D8D022-1E59-433D-8315-D087CDEAFCE5}"/>
              </a:ext>
            </a:extLst>
          </p:cNvPr>
          <p:cNvSpPr txBox="1"/>
          <p:nvPr/>
        </p:nvSpPr>
        <p:spPr>
          <a:xfrm>
            <a:off x="5638800" y="4613204"/>
            <a:ext cx="3820885" cy="369332"/>
          </a:xfrm>
          <a:prstGeom prst="rect">
            <a:avLst/>
          </a:prstGeom>
          <a:noFill/>
        </p:spPr>
        <p:txBody>
          <a:bodyPr wrap="square" rtlCol="0">
            <a:spAutoFit/>
          </a:bodyPr>
          <a:lstStyle/>
          <a:p>
            <a:pPr lvl="0">
              <a:defRPr/>
            </a:pPr>
            <a:r>
              <a:rPr lang="en-US" dirty="0">
                <a:hlinkClick r:id="rId8"/>
              </a:rPr>
              <a:t>EscapeDiabetes.org</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14.mp3" descr="14.mp3">
            <a:hlinkClick r:id="" action="ppaction://media"/>
            <a:extLst>
              <a:ext uri="{FF2B5EF4-FFF2-40B4-BE49-F238E27FC236}">
                <a16:creationId xmlns:a16="http://schemas.microsoft.com/office/drawing/2014/main" id="{4EB4A31F-E007-514E-99F0-B7AFFBE10C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3800" y="4832350"/>
            <a:ext cx="254000" cy="25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999"/>
    </mc:Choice>
    <mc:Fallback xmlns="">
      <p:transition spd="slow" advTm="619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8CBECD-F6F9-AB4A-AA64-40809B49D8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313" t="17708" r="31249" b="38542"/>
          <a:stretch/>
        </p:blipFill>
        <p:spPr>
          <a:xfrm>
            <a:off x="6918885" y="2190750"/>
            <a:ext cx="2080986" cy="2819400"/>
          </a:xfrm>
          <a:prstGeom prst="rect">
            <a:avLst/>
          </a:prstGeom>
        </p:spPr>
      </p:pic>
      <p:sp>
        <p:nvSpPr>
          <p:cNvPr id="2" name="Title 1">
            <a:extLst>
              <a:ext uri="{FF2B5EF4-FFF2-40B4-BE49-F238E27FC236}">
                <a16:creationId xmlns:a16="http://schemas.microsoft.com/office/drawing/2014/main" id="{48BFCEA7-DE29-164C-9D73-71AA0EC53E36}"/>
              </a:ext>
            </a:extLst>
          </p:cNvPr>
          <p:cNvSpPr>
            <a:spLocks noGrp="1"/>
          </p:cNvSpPr>
          <p:nvPr>
            <p:ph type="title"/>
          </p:nvPr>
        </p:nvSpPr>
        <p:spPr>
          <a:xfrm>
            <a:off x="152401" y="285750"/>
            <a:ext cx="3200400" cy="1661993"/>
          </a:xfrm>
        </p:spPr>
        <p:txBody>
          <a:bodyPr/>
          <a:lstStyle/>
          <a:p>
            <a:r>
              <a:rPr lang="en-US" sz="3600" dirty="0">
                <a:solidFill>
                  <a:schemeClr val="bg1"/>
                </a:solidFill>
                <a:latin typeface="Arial" panose="020B0604020202020204" pitchFamily="34" charset="0"/>
                <a:cs typeface="Arial" panose="020B0604020202020204" pitchFamily="34" charset="0"/>
              </a:rPr>
              <a:t>Who is a </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Candidate</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for Surgery?</a:t>
            </a:r>
          </a:p>
        </p:txBody>
      </p:sp>
      <p:sp>
        <p:nvSpPr>
          <p:cNvPr id="3" name="TextBox 2">
            <a:extLst>
              <a:ext uri="{FF2B5EF4-FFF2-40B4-BE49-F238E27FC236}">
                <a16:creationId xmlns:a16="http://schemas.microsoft.com/office/drawing/2014/main" id="{08B926BE-7F24-8C49-8372-C53489870D22}"/>
              </a:ext>
            </a:extLst>
          </p:cNvPr>
          <p:cNvSpPr txBox="1"/>
          <p:nvPr/>
        </p:nvSpPr>
        <p:spPr>
          <a:xfrm>
            <a:off x="3581400" y="666750"/>
            <a:ext cx="5418471" cy="1938992"/>
          </a:xfrm>
          <a:prstGeom prst="rect">
            <a:avLst/>
          </a:prstGeom>
          <a:noFill/>
        </p:spPr>
        <p:txBody>
          <a:bodyPr wrap="none" rtlCol="0">
            <a:spAutoFit/>
          </a:bodyPr>
          <a:lstStyle/>
          <a:p>
            <a:pPr marL="342900" indent="-342900">
              <a:buFont typeface="+mj-lt"/>
              <a:buAutoNum type="arabicPeriod"/>
            </a:pPr>
            <a:r>
              <a:rPr lang="en-US" sz="2400" b="1" dirty="0">
                <a:solidFill>
                  <a:srgbClr val="00296D"/>
                </a:solidFill>
                <a:latin typeface="Arial" panose="020B0604020202020204" pitchFamily="34" charset="0"/>
                <a:cs typeface="Arial" panose="020B0604020202020204" pitchFamily="34" charset="0"/>
              </a:rPr>
              <a:t>What is my BMI?</a:t>
            </a:r>
          </a:p>
          <a:p>
            <a:pPr marL="342900" indent="-342900">
              <a:buFont typeface="+mj-lt"/>
              <a:buAutoNum type="arabicPeriod"/>
            </a:pPr>
            <a:endParaRPr lang="en-US" sz="2400" b="1" dirty="0">
              <a:solidFill>
                <a:srgbClr val="00296D"/>
              </a:solidFill>
              <a:latin typeface="Arial" panose="020B0604020202020204" pitchFamily="34" charset="0"/>
              <a:cs typeface="Arial" panose="020B0604020202020204" pitchFamily="34" charset="0"/>
            </a:endParaRPr>
          </a:p>
          <a:p>
            <a:pPr marL="342900" indent="-342900">
              <a:buFont typeface="+mj-lt"/>
              <a:buAutoNum type="arabicPeriod"/>
            </a:pPr>
            <a:r>
              <a:rPr lang="en-US" sz="2400" b="1" dirty="0">
                <a:solidFill>
                  <a:srgbClr val="00296D"/>
                </a:solidFill>
                <a:latin typeface="Arial" panose="020B0604020202020204" pitchFamily="34" charset="0"/>
                <a:cs typeface="Arial" panose="020B0604020202020204" pitchFamily="34" charset="0"/>
              </a:rPr>
              <a:t>What are my medical conditions?</a:t>
            </a:r>
          </a:p>
          <a:p>
            <a:pPr marL="342900" indent="-342900">
              <a:buFont typeface="+mj-lt"/>
              <a:buAutoNum type="arabicPeriod"/>
            </a:pPr>
            <a:endParaRPr lang="en-US" sz="2400" b="1" dirty="0">
              <a:solidFill>
                <a:srgbClr val="00296D"/>
              </a:solidFill>
              <a:latin typeface="Arial" panose="020B0604020202020204" pitchFamily="34" charset="0"/>
              <a:cs typeface="Arial" panose="020B0604020202020204" pitchFamily="34" charset="0"/>
            </a:endParaRPr>
          </a:p>
          <a:p>
            <a:pPr marL="342900" indent="-342900">
              <a:buFont typeface="+mj-lt"/>
              <a:buAutoNum type="arabicPeriod"/>
            </a:pPr>
            <a:r>
              <a:rPr lang="en-US" sz="2400" b="1" dirty="0">
                <a:solidFill>
                  <a:srgbClr val="00296D"/>
                </a:solidFill>
                <a:latin typeface="Arial" panose="020B0604020202020204" pitchFamily="34" charset="0"/>
                <a:cs typeface="Arial" panose="020B0604020202020204" pitchFamily="34" charset="0"/>
              </a:rPr>
              <a:t>Am I safe for surgery?</a:t>
            </a:r>
          </a:p>
        </p:txBody>
      </p:sp>
      <p:pic>
        <p:nvPicPr>
          <p:cNvPr id="5" name="15.mp3" descr="15.mp3">
            <a:hlinkClick r:id="" action="ppaction://media"/>
            <a:extLst>
              <a:ext uri="{FF2B5EF4-FFF2-40B4-BE49-F238E27FC236}">
                <a16:creationId xmlns:a16="http://schemas.microsoft.com/office/drawing/2014/main" id="{D32BF582-6371-B547-9F84-28173673A4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6381" y="4760748"/>
            <a:ext cx="254000" cy="254000"/>
          </a:xfrm>
          <a:prstGeom prst="rect">
            <a:avLst/>
          </a:prstGeom>
        </p:spPr>
      </p:pic>
    </p:spTree>
    <p:extLst>
      <p:ext uri="{BB962C8B-B14F-4D97-AF65-F5344CB8AC3E}">
        <p14:creationId xmlns:p14="http://schemas.microsoft.com/office/powerpoint/2010/main" val="1290596169"/>
      </p:ext>
    </p:extLst>
  </p:cSld>
  <p:clrMapOvr>
    <a:masterClrMapping/>
  </p:clrMapOvr>
  <mc:AlternateContent xmlns:mc="http://schemas.openxmlformats.org/markup-compatibility/2006" xmlns:p14="http://schemas.microsoft.com/office/powerpoint/2010/main">
    <mc:Choice Requires="p14">
      <p:transition spd="slow" p14:dur="2000" advTm="24758"/>
    </mc:Choice>
    <mc:Fallback xmlns="">
      <p:transition spd="slow" advTm="247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66185"/>
            <a:ext cx="8000999" cy="893319"/>
          </a:xfrm>
          <a:effectLst>
            <a:outerShdw blurRad="50800" dist="38100" dir="2700000" algn="tl" rotWithShape="0">
              <a:prstClr val="black">
                <a:alpha val="40000"/>
              </a:prstClr>
            </a:outerShdw>
          </a:effectLst>
        </p:spPr>
        <p:txBody>
          <a:bodyPr>
            <a:normAutofit/>
          </a:bodyPr>
          <a:lstStyle/>
          <a:p>
            <a:pPr algn="ctr"/>
            <a:r>
              <a:rPr lang="en-US" dirty="0">
                <a:solidFill>
                  <a:srgbClr val="00296D"/>
                </a:solidFill>
                <a:latin typeface="Arial" panose="020B0604020202020204" pitchFamily="34" charset="0"/>
                <a:cs typeface="Arial" panose="020B0604020202020204" pitchFamily="34" charset="0"/>
              </a:rPr>
              <a:t>Laparoscopic Surgery Options</a:t>
            </a:r>
          </a:p>
        </p:txBody>
      </p:sp>
      <p:pic>
        <p:nvPicPr>
          <p:cNvPr id="5" name="Picture 4"/>
          <p:cNvPicPr>
            <a:picLocks noChangeAspect="1"/>
          </p:cNvPicPr>
          <p:nvPr/>
        </p:nvPicPr>
        <p:blipFill>
          <a:blip r:embed="rId6"/>
          <a:stretch>
            <a:fillRect/>
          </a:stretch>
        </p:blipFill>
        <p:spPr>
          <a:xfrm>
            <a:off x="124279" y="2190750"/>
            <a:ext cx="1523546" cy="2340864"/>
          </a:xfrm>
          <a:prstGeom prst="rect">
            <a:avLst/>
          </a:prstGeom>
          <a:effectLst>
            <a:softEdge rad="50800"/>
          </a:effectLst>
        </p:spPr>
      </p:pic>
      <p:pic>
        <p:nvPicPr>
          <p:cNvPr id="6" name="Picture 5"/>
          <p:cNvPicPr>
            <a:picLocks noChangeAspect="1"/>
          </p:cNvPicPr>
          <p:nvPr/>
        </p:nvPicPr>
        <p:blipFill>
          <a:blip r:embed="rId7"/>
          <a:stretch>
            <a:fillRect/>
          </a:stretch>
        </p:blipFill>
        <p:spPr>
          <a:xfrm>
            <a:off x="3699203" y="2190750"/>
            <a:ext cx="1339431" cy="2363026"/>
          </a:xfrm>
          <a:prstGeom prst="rect">
            <a:avLst/>
          </a:prstGeom>
          <a:effectLst>
            <a:softEdge rad="50800"/>
          </a:effectLst>
        </p:spPr>
      </p:pic>
      <p:pic>
        <p:nvPicPr>
          <p:cNvPr id="7" name="Picture 6"/>
          <p:cNvPicPr>
            <a:picLocks noChangeAspect="1"/>
          </p:cNvPicPr>
          <p:nvPr/>
        </p:nvPicPr>
        <p:blipFill>
          <a:blip r:embed="rId8"/>
          <a:stretch>
            <a:fillRect/>
          </a:stretch>
        </p:blipFill>
        <p:spPr>
          <a:xfrm>
            <a:off x="1845530" y="2190750"/>
            <a:ext cx="1370859" cy="2320598"/>
          </a:xfrm>
          <a:prstGeom prst="rect">
            <a:avLst/>
          </a:prstGeom>
        </p:spPr>
      </p:pic>
      <p:sp>
        <p:nvSpPr>
          <p:cNvPr id="8" name="TextBox 7"/>
          <p:cNvSpPr txBox="1"/>
          <p:nvPr/>
        </p:nvSpPr>
        <p:spPr>
          <a:xfrm>
            <a:off x="3578896" y="935530"/>
            <a:ext cx="1556508" cy="923330"/>
          </a:xfrm>
          <a:prstGeom prst="rect">
            <a:avLst/>
          </a:prstGeom>
          <a:noFill/>
        </p:spPr>
        <p:txBody>
          <a:bodyPr wrap="square" rtlCol="0">
            <a:spAutoFit/>
          </a:bodyPr>
          <a:lstStyle/>
          <a:p>
            <a:pPr algn="ctr"/>
            <a:r>
              <a:rPr lang="en-US" sz="1350" b="1" dirty="0">
                <a:solidFill>
                  <a:srgbClr val="00296D"/>
                </a:solidFill>
                <a:latin typeface="Arial" panose="020B0604020202020204" pitchFamily="34" charset="0"/>
                <a:cs typeface="Arial" panose="020B0604020202020204" pitchFamily="34" charset="0"/>
              </a:rPr>
              <a:t>Roux-</a:t>
            </a:r>
            <a:r>
              <a:rPr lang="en-US" sz="1350" b="1" dirty="0" err="1">
                <a:solidFill>
                  <a:srgbClr val="00296D"/>
                </a:solidFill>
                <a:latin typeface="Arial" panose="020B0604020202020204" pitchFamily="34" charset="0"/>
                <a:cs typeface="Arial" panose="020B0604020202020204" pitchFamily="34" charset="0"/>
              </a:rPr>
              <a:t>en</a:t>
            </a:r>
            <a:r>
              <a:rPr lang="en-US" sz="1350" b="1" dirty="0">
                <a:solidFill>
                  <a:srgbClr val="00296D"/>
                </a:solidFill>
                <a:latin typeface="Arial" panose="020B0604020202020204" pitchFamily="34" charset="0"/>
                <a:cs typeface="Arial" panose="020B0604020202020204" pitchFamily="34" charset="0"/>
              </a:rPr>
              <a:t>-Y Gastric Bypass</a:t>
            </a:r>
          </a:p>
          <a:p>
            <a:endParaRPr lang="en-US" sz="1350" b="1" dirty="0">
              <a:solidFill>
                <a:srgbClr val="00296D"/>
              </a:solidFill>
              <a:latin typeface="Arial" panose="020B0604020202020204" pitchFamily="34" charset="0"/>
              <a:cs typeface="Arial" panose="020B0604020202020204" pitchFamily="34" charset="0"/>
            </a:endParaRPr>
          </a:p>
          <a:p>
            <a:pPr algn="ctr"/>
            <a:r>
              <a:rPr lang="en-US" sz="1350" b="1" dirty="0">
                <a:solidFill>
                  <a:srgbClr val="00296D"/>
                </a:solidFill>
                <a:latin typeface="Arial" panose="020B0604020202020204" pitchFamily="34" charset="0"/>
                <a:cs typeface="Arial" panose="020B0604020202020204" pitchFamily="34" charset="0"/>
              </a:rPr>
              <a:t>(RYGB)</a:t>
            </a:r>
          </a:p>
        </p:txBody>
      </p:sp>
      <p:sp>
        <p:nvSpPr>
          <p:cNvPr id="9" name="TextBox 8"/>
          <p:cNvSpPr txBox="1"/>
          <p:nvPr/>
        </p:nvSpPr>
        <p:spPr>
          <a:xfrm>
            <a:off x="1855169" y="904753"/>
            <a:ext cx="1393371" cy="954107"/>
          </a:xfrm>
          <a:prstGeom prst="rect">
            <a:avLst/>
          </a:prstGeom>
          <a:noFill/>
        </p:spPr>
        <p:txBody>
          <a:bodyPr wrap="square" rtlCol="0">
            <a:spAutoFit/>
          </a:bodyPr>
          <a:lstStyle/>
          <a:p>
            <a:pPr algn="ctr"/>
            <a:r>
              <a:rPr lang="en-US" sz="1400" b="1" dirty="0">
                <a:solidFill>
                  <a:srgbClr val="00296D"/>
                </a:solidFill>
                <a:latin typeface="Arial" panose="020B0604020202020204" pitchFamily="34" charset="0"/>
                <a:cs typeface="Arial" panose="020B0604020202020204" pitchFamily="34" charset="0"/>
              </a:rPr>
              <a:t>Sleeve Gastrectomy</a:t>
            </a:r>
          </a:p>
          <a:p>
            <a:pPr algn="ctr"/>
            <a:endParaRPr lang="en-US" sz="1400" b="1" dirty="0">
              <a:solidFill>
                <a:srgbClr val="00296D"/>
              </a:solidFill>
              <a:latin typeface="Arial" panose="020B0604020202020204" pitchFamily="34" charset="0"/>
              <a:cs typeface="Arial" panose="020B0604020202020204" pitchFamily="34" charset="0"/>
            </a:endParaRPr>
          </a:p>
          <a:p>
            <a:pPr algn="ctr"/>
            <a:r>
              <a:rPr lang="en-US" sz="1400" b="1" dirty="0">
                <a:solidFill>
                  <a:srgbClr val="00296D"/>
                </a:solidFill>
                <a:latin typeface="Arial" panose="020B0604020202020204" pitchFamily="34" charset="0"/>
                <a:cs typeface="Arial" panose="020B0604020202020204" pitchFamily="34" charset="0"/>
              </a:rPr>
              <a:t>(SG)</a:t>
            </a:r>
          </a:p>
        </p:txBody>
      </p:sp>
      <p:sp>
        <p:nvSpPr>
          <p:cNvPr id="10" name="TextBox 9"/>
          <p:cNvSpPr txBox="1"/>
          <p:nvPr/>
        </p:nvSpPr>
        <p:spPr>
          <a:xfrm>
            <a:off x="73412" y="898376"/>
            <a:ext cx="1561051" cy="954107"/>
          </a:xfrm>
          <a:prstGeom prst="rect">
            <a:avLst/>
          </a:prstGeom>
          <a:noFill/>
        </p:spPr>
        <p:txBody>
          <a:bodyPr wrap="square" rtlCol="0">
            <a:spAutoFit/>
          </a:bodyPr>
          <a:lstStyle/>
          <a:p>
            <a:pPr algn="ctr"/>
            <a:r>
              <a:rPr lang="en-US" sz="1400" b="1" dirty="0">
                <a:solidFill>
                  <a:srgbClr val="00296D"/>
                </a:solidFill>
                <a:latin typeface="Arial" panose="020B0604020202020204" pitchFamily="34" charset="0"/>
                <a:cs typeface="Arial" panose="020B0604020202020204" pitchFamily="34" charset="0"/>
              </a:rPr>
              <a:t>Adjustable Gastric Banding</a:t>
            </a:r>
          </a:p>
          <a:p>
            <a:pPr algn="ctr"/>
            <a:endParaRPr lang="en-US" sz="1400" b="1" dirty="0">
              <a:solidFill>
                <a:srgbClr val="00296D"/>
              </a:solidFill>
              <a:latin typeface="Arial" panose="020B0604020202020204" pitchFamily="34" charset="0"/>
              <a:cs typeface="Arial" panose="020B0604020202020204" pitchFamily="34" charset="0"/>
            </a:endParaRPr>
          </a:p>
          <a:p>
            <a:pPr algn="ctr"/>
            <a:r>
              <a:rPr lang="en-US" sz="1400" b="1" dirty="0">
                <a:solidFill>
                  <a:srgbClr val="00296D"/>
                </a:solidFill>
                <a:latin typeface="Arial" panose="020B0604020202020204" pitchFamily="34" charset="0"/>
                <a:cs typeface="Arial" panose="020B0604020202020204" pitchFamily="34" charset="0"/>
              </a:rPr>
              <a:t>(AGB</a:t>
            </a:r>
            <a:r>
              <a:rPr lang="en-US" sz="1400" dirty="0">
                <a:solidFill>
                  <a:srgbClr val="00296D"/>
                </a:solidFill>
                <a:latin typeface="Arial" panose="020B0604020202020204" pitchFamily="34" charset="0"/>
                <a:cs typeface="Arial" panose="020B0604020202020204" pitchFamily="34" charset="0"/>
              </a:rPr>
              <a:t>)</a:t>
            </a:r>
          </a:p>
        </p:txBody>
      </p:sp>
      <p:sp>
        <p:nvSpPr>
          <p:cNvPr id="11" name="TextBox 10"/>
          <p:cNvSpPr txBox="1"/>
          <p:nvPr/>
        </p:nvSpPr>
        <p:spPr>
          <a:xfrm>
            <a:off x="7081059" y="895350"/>
            <a:ext cx="1839882" cy="1338828"/>
          </a:xfrm>
          <a:prstGeom prst="rect">
            <a:avLst/>
          </a:prstGeom>
          <a:noFill/>
        </p:spPr>
        <p:txBody>
          <a:bodyPr wrap="square" rtlCol="0">
            <a:spAutoFit/>
          </a:bodyPr>
          <a:lstStyle/>
          <a:p>
            <a:pPr algn="ctr"/>
            <a:r>
              <a:rPr lang="en-US" sz="1350" b="1" dirty="0">
                <a:solidFill>
                  <a:srgbClr val="00296D"/>
                </a:solidFill>
                <a:latin typeface="Arial" panose="020B0604020202020204" pitchFamily="34" charset="0"/>
                <a:cs typeface="Arial" panose="020B0604020202020204" pitchFamily="34" charset="0"/>
              </a:rPr>
              <a:t>Single Anastomosis </a:t>
            </a:r>
            <a:r>
              <a:rPr lang="en-US" sz="1350" b="1" dirty="0" err="1">
                <a:solidFill>
                  <a:srgbClr val="00296D"/>
                </a:solidFill>
                <a:latin typeface="Arial" panose="020B0604020202020204" pitchFamily="34" charset="0"/>
                <a:cs typeface="Arial" panose="020B0604020202020204" pitchFamily="34" charset="0"/>
              </a:rPr>
              <a:t>Duodeno</a:t>
            </a:r>
            <a:r>
              <a:rPr lang="en-US" sz="1350" b="1" dirty="0">
                <a:solidFill>
                  <a:srgbClr val="00296D"/>
                </a:solidFill>
                <a:latin typeface="Arial" panose="020B0604020202020204" pitchFamily="34" charset="0"/>
                <a:cs typeface="Arial" panose="020B0604020202020204" pitchFamily="34" charset="0"/>
              </a:rPr>
              <a:t>-ileal Bypass w/ Sleeve Gastrectomy</a:t>
            </a:r>
          </a:p>
          <a:p>
            <a:pPr algn="ctr"/>
            <a:endParaRPr lang="en-US" sz="1350" b="1" dirty="0">
              <a:solidFill>
                <a:srgbClr val="00296D"/>
              </a:solidFill>
              <a:latin typeface="Arial" panose="020B0604020202020204" pitchFamily="34" charset="0"/>
              <a:cs typeface="Arial" panose="020B0604020202020204" pitchFamily="34" charset="0"/>
            </a:endParaRPr>
          </a:p>
          <a:p>
            <a:pPr algn="ctr"/>
            <a:r>
              <a:rPr lang="en-US" sz="1350" b="1" dirty="0">
                <a:solidFill>
                  <a:srgbClr val="00296D"/>
                </a:solidFill>
                <a:latin typeface="Arial" panose="020B0604020202020204" pitchFamily="34" charset="0"/>
                <a:cs typeface="Arial" panose="020B0604020202020204" pitchFamily="34" charset="0"/>
              </a:rPr>
              <a:t>(SADI-S)</a:t>
            </a:r>
          </a:p>
        </p:txBody>
      </p:sp>
      <p:sp>
        <p:nvSpPr>
          <p:cNvPr id="13" name="AutoShape 2" descr="Image result for sadi operation photos"/>
          <p:cNvSpPr>
            <a:spLocks noChangeAspect="1" noChangeArrowheads="1"/>
          </p:cNvSpPr>
          <p:nvPr/>
        </p:nvSpPr>
        <p:spPr bwMode="auto">
          <a:xfrm>
            <a:off x="6460299" y="3048212"/>
            <a:ext cx="1540701" cy="13202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4" name="AutoShape 4" descr="Image result for sadi operation photos"/>
          <p:cNvSpPr>
            <a:spLocks noChangeAspect="1" noChangeArrowheads="1"/>
          </p:cNvSpPr>
          <p:nvPr/>
        </p:nvSpPr>
        <p:spPr bwMode="auto">
          <a:xfrm>
            <a:off x="1304925"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5" name="AutoShape 6" descr="Image result for sadi operation photos"/>
          <p:cNvSpPr>
            <a:spLocks noChangeAspect="1" noChangeArrowheads="1"/>
          </p:cNvSpPr>
          <p:nvPr/>
        </p:nvSpPr>
        <p:spPr bwMode="auto">
          <a:xfrm>
            <a:off x="1647825" y="73069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9" name="Picture 18"/>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a:off x="7271171" y="2190750"/>
            <a:ext cx="1649770" cy="2395062"/>
          </a:xfrm>
          <a:prstGeom prst="rect">
            <a:avLst/>
          </a:prstGeom>
          <a:effectLst>
            <a:softEdge rad="50800"/>
          </a:effectLst>
        </p:spPr>
      </p:pic>
      <p:sp>
        <p:nvSpPr>
          <p:cNvPr id="16" name="object 4">
            <a:extLst>
              <a:ext uri="{FF2B5EF4-FFF2-40B4-BE49-F238E27FC236}">
                <a16:creationId xmlns:a16="http://schemas.microsoft.com/office/drawing/2014/main" id="{134C6C18-C76A-644E-B582-C4C45889FCCB}"/>
              </a:ext>
            </a:extLst>
          </p:cNvPr>
          <p:cNvSpPr/>
          <p:nvPr/>
        </p:nvSpPr>
        <p:spPr>
          <a:xfrm>
            <a:off x="5268453" y="2190750"/>
            <a:ext cx="1839882" cy="2476144"/>
          </a:xfrm>
          <a:prstGeom prst="rect">
            <a:avLst/>
          </a:prstGeom>
          <a:blipFill>
            <a:blip r:embed="rId11" cstate="print"/>
            <a:stretch>
              <a:fillRect/>
            </a:stretch>
          </a:blipFill>
          <a:effectLst>
            <a:softEdge rad="50800"/>
          </a:effectLst>
        </p:spPr>
        <p:txBody>
          <a:bodyPr wrap="square" lIns="0" tIns="0" rIns="0" bIns="0" rtlCol="0"/>
          <a:lstStyle/>
          <a:p>
            <a:endParaRPr/>
          </a:p>
        </p:txBody>
      </p:sp>
      <p:sp>
        <p:nvSpPr>
          <p:cNvPr id="17" name="TextBox 16">
            <a:extLst>
              <a:ext uri="{FF2B5EF4-FFF2-40B4-BE49-F238E27FC236}">
                <a16:creationId xmlns:a16="http://schemas.microsoft.com/office/drawing/2014/main" id="{8359B47E-7E5F-D546-AAD7-3ABDB17F2516}"/>
              </a:ext>
            </a:extLst>
          </p:cNvPr>
          <p:cNvSpPr txBox="1"/>
          <p:nvPr/>
        </p:nvSpPr>
        <p:spPr>
          <a:xfrm>
            <a:off x="5268453" y="895350"/>
            <a:ext cx="1785329" cy="1131079"/>
          </a:xfrm>
          <a:prstGeom prst="rect">
            <a:avLst/>
          </a:prstGeom>
          <a:noFill/>
        </p:spPr>
        <p:txBody>
          <a:bodyPr wrap="square" rtlCol="0">
            <a:spAutoFit/>
          </a:bodyPr>
          <a:lstStyle/>
          <a:p>
            <a:pPr algn="ctr"/>
            <a:r>
              <a:rPr lang="en-US" sz="1350" b="1" dirty="0" err="1">
                <a:solidFill>
                  <a:srgbClr val="00296D"/>
                </a:solidFill>
                <a:latin typeface="Arial" panose="020B0604020202020204" pitchFamily="34" charset="0"/>
                <a:cs typeface="Arial" panose="020B0604020202020204" pitchFamily="34" charset="0"/>
              </a:rPr>
              <a:t>Bilio</a:t>
            </a:r>
            <a:r>
              <a:rPr lang="en-US" sz="1350" b="1" dirty="0">
                <a:solidFill>
                  <a:srgbClr val="00296D"/>
                </a:solidFill>
                <a:latin typeface="Arial" panose="020B0604020202020204" pitchFamily="34" charset="0"/>
                <a:cs typeface="Arial" panose="020B0604020202020204" pitchFamily="34" charset="0"/>
              </a:rPr>
              <a:t>-pancreatic Diversion with Duodenal Switch</a:t>
            </a:r>
          </a:p>
          <a:p>
            <a:pPr algn="ctr"/>
            <a:endParaRPr lang="en-US" sz="1350" b="1" dirty="0">
              <a:solidFill>
                <a:srgbClr val="00296D"/>
              </a:solidFill>
              <a:latin typeface="Arial" panose="020B0604020202020204" pitchFamily="34" charset="0"/>
              <a:cs typeface="Arial" panose="020B0604020202020204" pitchFamily="34" charset="0"/>
            </a:endParaRPr>
          </a:p>
          <a:p>
            <a:pPr algn="ctr"/>
            <a:r>
              <a:rPr lang="en-US" sz="1350" b="1" dirty="0">
                <a:solidFill>
                  <a:srgbClr val="00296D"/>
                </a:solidFill>
                <a:latin typeface="Arial" panose="020B0604020202020204" pitchFamily="34" charset="0"/>
                <a:cs typeface="Arial" panose="020B0604020202020204" pitchFamily="34" charset="0"/>
              </a:rPr>
              <a:t>(BPD-DS)</a:t>
            </a:r>
          </a:p>
        </p:txBody>
      </p:sp>
      <p:pic>
        <p:nvPicPr>
          <p:cNvPr id="20" name="16" descr="16">
            <a:hlinkClick r:id="" action="ppaction://media"/>
            <a:extLst>
              <a:ext uri="{FF2B5EF4-FFF2-40B4-BE49-F238E27FC236}">
                <a16:creationId xmlns:a16="http://schemas.microsoft.com/office/drawing/2014/main" id="{C9B098A7-9FB9-2605-F93F-61EB34BB6E9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51176" y="4666893"/>
            <a:ext cx="436345" cy="436345"/>
          </a:xfrm>
          <a:prstGeom prst="rect">
            <a:avLst/>
          </a:prstGeom>
        </p:spPr>
      </p:pic>
    </p:spTree>
    <p:extLst>
      <p:ext uri="{BB962C8B-B14F-4D97-AF65-F5344CB8AC3E}">
        <p14:creationId xmlns:p14="http://schemas.microsoft.com/office/powerpoint/2010/main" val="4245074386"/>
      </p:ext>
    </p:extLst>
  </p:cSld>
  <p:clrMapOvr>
    <a:masterClrMapping/>
  </p:clrMapOvr>
  <p:transition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1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0" name="object 4">
            <a:extLst>
              <a:ext uri="{FF2B5EF4-FFF2-40B4-BE49-F238E27FC236}">
                <a16:creationId xmlns:a16="http://schemas.microsoft.com/office/drawing/2014/main" id="{AF432D52-1DBD-8848-ADF6-DFC23456F23A}"/>
              </a:ext>
            </a:extLst>
          </p:cNvPr>
          <p:cNvSpPr/>
          <p:nvPr/>
        </p:nvSpPr>
        <p:spPr>
          <a:xfrm>
            <a:off x="5665864" y="3569918"/>
            <a:ext cx="990600" cy="1573582"/>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304800" y="133350"/>
            <a:ext cx="4629150" cy="1371600"/>
          </a:xfrm>
        </p:spPr>
        <p:txBody>
          <a:bodyPr vert="horz" lIns="91440" tIns="45720" rIns="91440" bIns="45720" rtlCol="0" anchor="ctr">
            <a:normAutofit/>
          </a:bodyPr>
          <a:lstStyle/>
          <a:p>
            <a:pPr algn="l" rtl="0">
              <a:lnSpc>
                <a:spcPct val="90000"/>
              </a:lnSpc>
              <a:spcBef>
                <a:spcPct val="0"/>
              </a:spcBef>
            </a:pPr>
            <a:r>
              <a:rPr lang="en-US" sz="3100" kern="1200" dirty="0">
                <a:solidFill>
                  <a:schemeClr val="tx1"/>
                </a:solidFill>
                <a:latin typeface="Arial" panose="020B0604020202020204" pitchFamily="34" charset="0"/>
                <a:cs typeface="Arial" panose="020B0604020202020204" pitchFamily="34" charset="0"/>
              </a:rPr>
              <a:t>Laparoscopic Adjustable Gastric Banding</a:t>
            </a:r>
          </a:p>
        </p:txBody>
      </p:sp>
      <p:pic>
        <p:nvPicPr>
          <p:cNvPr id="5" name="Picture 4">
            <a:extLst>
              <a:ext uri="{FF2B5EF4-FFF2-40B4-BE49-F238E27FC236}">
                <a16:creationId xmlns:a16="http://schemas.microsoft.com/office/drawing/2014/main" id="{A700FE14-1B3B-444B-AFFC-E3E7DDFB891C}"/>
              </a:ext>
            </a:extLst>
          </p:cNvPr>
          <p:cNvPicPr>
            <a:picLocks noChangeAspect="1"/>
          </p:cNvPicPr>
          <p:nvPr/>
        </p:nvPicPr>
        <p:blipFill rotWithShape="1">
          <a:blip r:embed="rId7"/>
          <a:srcRect l="36" r="2622" b="2"/>
          <a:stretch/>
        </p:blipFill>
        <p:spPr>
          <a:xfrm>
            <a:off x="5647796" y="-24269"/>
            <a:ext cx="3496204" cy="5167769"/>
          </a:xfrm>
          <a:prstGeom prst="rect">
            <a:avLst/>
          </a:prstGeom>
        </p:spPr>
      </p:pic>
      <p:sp>
        <p:nvSpPr>
          <p:cNvPr id="3" name="Content Placeholder 2">
            <a:extLst>
              <a:ext uri="{FF2B5EF4-FFF2-40B4-BE49-F238E27FC236}">
                <a16:creationId xmlns:a16="http://schemas.microsoft.com/office/drawing/2014/main" id="{C70BA1A7-4D0A-EC48-A466-9F14AB77AB5E}"/>
              </a:ext>
            </a:extLst>
          </p:cNvPr>
          <p:cNvSpPr>
            <a:spLocks noGrp="1"/>
          </p:cNvSpPr>
          <p:nvPr>
            <p:ph sz="half" idx="2"/>
          </p:nvPr>
        </p:nvSpPr>
        <p:spPr>
          <a:xfrm>
            <a:off x="330327" y="1528321"/>
            <a:ext cx="4960546" cy="3039618"/>
          </a:xfrm>
        </p:spPr>
        <p:txBody>
          <a:bodyPr vert="horz" lIns="91440" tIns="45720" rIns="91440" bIns="45720" rtlCol="0">
            <a:normAutofit fontScale="77500" lnSpcReduction="20000"/>
          </a:bodyPr>
          <a:lstStyle/>
          <a:p>
            <a:pPr marL="206375" indent="-193675">
              <a:lnSpc>
                <a:spcPct val="100000"/>
              </a:lnSpc>
              <a:buClr>
                <a:srgbClr val="0064B9"/>
              </a:buClr>
              <a:buFont typeface="Times New Roman"/>
              <a:buChar char="•"/>
              <a:tabLst>
                <a:tab pos="206375" algn="l"/>
              </a:tabLst>
            </a:pPr>
            <a:r>
              <a:rPr lang="en-US" sz="1800" spc="-5" dirty="0">
                <a:solidFill>
                  <a:schemeClr val="tx1"/>
                </a:solidFill>
                <a:latin typeface="Arial"/>
                <a:cs typeface="Arial"/>
              </a:rPr>
              <a:t>Placed around top of stomach; port under skin</a:t>
            </a:r>
            <a:endParaRPr lang="en-US" sz="1800" dirty="0">
              <a:solidFill>
                <a:schemeClr val="tx1"/>
              </a:solidFill>
              <a:latin typeface="Arial"/>
              <a:cs typeface="Arial"/>
            </a:endParaRPr>
          </a:p>
          <a:p>
            <a:pPr marL="206375" indent="-193675">
              <a:lnSpc>
                <a:spcPct val="100000"/>
              </a:lnSpc>
              <a:spcBef>
                <a:spcPts val="1700"/>
              </a:spcBef>
              <a:buClr>
                <a:srgbClr val="0064B9"/>
              </a:buClr>
              <a:buChar char="•"/>
              <a:tabLst>
                <a:tab pos="206375" algn="l"/>
              </a:tabLst>
            </a:pPr>
            <a:r>
              <a:rPr lang="en-US" sz="1800" spc="-5" dirty="0">
                <a:solidFill>
                  <a:schemeClr val="tx1"/>
                </a:solidFill>
                <a:latin typeface="Arial"/>
                <a:cs typeface="Arial"/>
              </a:rPr>
              <a:t>Requires </a:t>
            </a:r>
            <a:r>
              <a:rPr lang="en-US" sz="1800" spc="15" dirty="0">
                <a:solidFill>
                  <a:schemeClr val="tx1"/>
                </a:solidFill>
                <a:latin typeface="Arial"/>
                <a:cs typeface="Arial"/>
              </a:rPr>
              <a:t>fluid </a:t>
            </a:r>
            <a:r>
              <a:rPr lang="en-US" sz="1800" spc="-5" dirty="0">
                <a:solidFill>
                  <a:schemeClr val="tx1"/>
                </a:solidFill>
                <a:latin typeface="Arial"/>
                <a:cs typeface="Arial"/>
              </a:rPr>
              <a:t>adjustments in port</a:t>
            </a:r>
            <a:endParaRPr lang="en-US" sz="1800" dirty="0">
              <a:solidFill>
                <a:schemeClr val="tx1"/>
              </a:solidFill>
              <a:latin typeface="Arial"/>
              <a:cs typeface="Arial"/>
            </a:endParaRPr>
          </a:p>
          <a:p>
            <a:pPr marL="206375" indent="-193675">
              <a:lnSpc>
                <a:spcPct val="100000"/>
              </a:lnSpc>
              <a:spcBef>
                <a:spcPts val="1725"/>
              </a:spcBef>
              <a:buClr>
                <a:srgbClr val="0064B9"/>
              </a:buClr>
              <a:buChar char="•"/>
              <a:tabLst>
                <a:tab pos="206375" algn="l"/>
              </a:tabLst>
            </a:pPr>
            <a:r>
              <a:rPr lang="en-US" sz="1800" spc="-5" dirty="0">
                <a:solidFill>
                  <a:schemeClr val="tx1"/>
                </a:solidFill>
                <a:latin typeface="Arial"/>
                <a:cs typeface="Arial"/>
              </a:rPr>
              <a:t>No bowel connections or staple lines</a:t>
            </a:r>
          </a:p>
          <a:p>
            <a:pPr marL="206375" indent="-193675">
              <a:spcBef>
                <a:spcPts val="1725"/>
              </a:spcBef>
              <a:buClr>
                <a:srgbClr val="0064B9"/>
              </a:buClr>
              <a:buFontTx/>
              <a:buChar char="•"/>
              <a:tabLst>
                <a:tab pos="206375" algn="l"/>
              </a:tabLst>
            </a:pPr>
            <a:r>
              <a:rPr lang="en-US" sz="1800" spc="-5" dirty="0">
                <a:solidFill>
                  <a:schemeClr val="tx1"/>
                </a:solidFill>
                <a:latin typeface="Arial"/>
                <a:cs typeface="Arial"/>
              </a:rPr>
              <a:t>Weight loss 10-20% total body weight*</a:t>
            </a:r>
          </a:p>
          <a:p>
            <a:pPr marL="469900" lvl="1">
              <a:spcBef>
                <a:spcPts val="1725"/>
              </a:spcBef>
              <a:buClr>
                <a:srgbClr val="0064B9"/>
              </a:buClr>
              <a:tabLst>
                <a:tab pos="206375" algn="l"/>
              </a:tabLst>
            </a:pPr>
            <a:r>
              <a:rPr lang="en-US" sz="1950" spc="-5" dirty="0">
                <a:solidFill>
                  <a:schemeClr val="tx1"/>
                </a:solidFill>
                <a:latin typeface="Arial"/>
                <a:cs typeface="Arial"/>
              </a:rPr>
              <a:t>(30-50% </a:t>
            </a:r>
            <a:r>
              <a:rPr lang="en-US" sz="1950" i="1" u="sng" spc="-5" dirty="0">
                <a:solidFill>
                  <a:schemeClr val="tx1"/>
                </a:solidFill>
                <a:latin typeface="Arial"/>
                <a:cs typeface="Arial"/>
              </a:rPr>
              <a:t>excess</a:t>
            </a:r>
            <a:r>
              <a:rPr lang="en-US" sz="1950" spc="-5" dirty="0">
                <a:solidFill>
                  <a:schemeClr val="tx1"/>
                </a:solidFill>
                <a:latin typeface="Arial"/>
                <a:cs typeface="Arial"/>
              </a:rPr>
              <a:t> body weight loss)</a:t>
            </a:r>
          </a:p>
          <a:p>
            <a:pPr marL="206375" indent="-193675">
              <a:lnSpc>
                <a:spcPct val="100000"/>
              </a:lnSpc>
              <a:spcBef>
                <a:spcPts val="1725"/>
              </a:spcBef>
              <a:buClr>
                <a:srgbClr val="0064B9"/>
              </a:buClr>
              <a:buChar char="•"/>
              <a:tabLst>
                <a:tab pos="206375" algn="l"/>
              </a:tabLst>
            </a:pPr>
            <a:r>
              <a:rPr lang="en-US" sz="1800" spc="-5" dirty="0">
                <a:solidFill>
                  <a:schemeClr val="tx1"/>
                </a:solidFill>
                <a:latin typeface="Arial"/>
                <a:cs typeface="Arial"/>
              </a:rPr>
              <a:t>Removal is possible</a:t>
            </a:r>
            <a:endParaRPr lang="en-US" sz="1800" dirty="0">
              <a:solidFill>
                <a:schemeClr val="tx1"/>
              </a:solidFill>
              <a:latin typeface="Arial"/>
              <a:cs typeface="Arial"/>
            </a:endParaRPr>
          </a:p>
          <a:p>
            <a:pPr marL="206375" indent="-193675">
              <a:lnSpc>
                <a:spcPct val="100000"/>
              </a:lnSpc>
              <a:spcBef>
                <a:spcPts val="1725"/>
              </a:spcBef>
              <a:buChar char="•"/>
              <a:tabLst>
                <a:tab pos="206375" algn="l"/>
              </a:tabLst>
            </a:pPr>
            <a:r>
              <a:rPr lang="en-US" sz="1800" spc="-5" dirty="0">
                <a:solidFill>
                  <a:schemeClr val="tx1"/>
                </a:solidFill>
                <a:latin typeface="Arial"/>
                <a:cs typeface="Arial"/>
              </a:rPr>
              <a:t>High chance of removal (50% at 10 years)</a:t>
            </a:r>
          </a:p>
          <a:p>
            <a:pPr marL="12700" algn="r">
              <a:spcBef>
                <a:spcPts val="1725"/>
              </a:spcBef>
              <a:tabLst>
                <a:tab pos="206375" algn="l"/>
              </a:tabLst>
            </a:pPr>
            <a:r>
              <a:rPr lang="en-US" sz="1300" spc="-5" dirty="0">
                <a:solidFill>
                  <a:schemeClr val="tx1"/>
                </a:solidFill>
                <a:latin typeface="Arial" panose="020B0604020202020204" pitchFamily="34" charset="0"/>
                <a:cs typeface="Arial" panose="020B0604020202020204" pitchFamily="34" charset="0"/>
              </a:rPr>
              <a:t>*</a:t>
            </a:r>
            <a:r>
              <a:rPr lang="en-US" sz="1300" dirty="0">
                <a:latin typeface="Arial" panose="020B0604020202020204" pitchFamily="34" charset="0"/>
                <a:cs typeface="Arial" panose="020B0604020202020204" pitchFamily="34" charset="0"/>
              </a:rPr>
              <a:t>MBSAQIP</a:t>
            </a:r>
            <a:r>
              <a:rPr lang="en-US" sz="1300" spc="-5" dirty="0">
                <a:solidFill>
                  <a:schemeClr val="tx1"/>
                </a:solidFill>
                <a:latin typeface="Arial" panose="020B0604020202020204" pitchFamily="34" charset="0"/>
                <a:cs typeface="Arial" panose="020B0604020202020204" pitchFamily="34" charset="0"/>
              </a:rPr>
              <a:t> 2016-2020</a:t>
            </a:r>
          </a:p>
          <a:p>
            <a:pPr marL="12700">
              <a:lnSpc>
                <a:spcPct val="100000"/>
              </a:lnSpc>
              <a:spcBef>
                <a:spcPts val="1725"/>
              </a:spcBef>
              <a:tabLst>
                <a:tab pos="206375" algn="l"/>
              </a:tabLst>
            </a:pPr>
            <a:endParaRPr lang="en-US" sz="1800" kern="1200" dirty="0">
              <a:solidFill>
                <a:schemeClr val="tx1"/>
              </a:solidFill>
              <a:latin typeface="+mn-lt"/>
              <a:cs typeface="+mn-cs"/>
            </a:endParaRPr>
          </a:p>
        </p:txBody>
      </p:sp>
      <p:pic>
        <p:nvPicPr>
          <p:cNvPr id="6" name="17.mp3" descr="17.mp3">
            <a:hlinkClick r:id="" action="ppaction://media"/>
            <a:extLst>
              <a:ext uri="{FF2B5EF4-FFF2-40B4-BE49-F238E27FC236}">
                <a16:creationId xmlns:a16="http://schemas.microsoft.com/office/drawing/2014/main" id="{64204D6B-7B9A-864F-9480-15B355CA2F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13800" y="4832350"/>
            <a:ext cx="254000" cy="254000"/>
          </a:xfrm>
          <a:prstGeom prst="rect">
            <a:avLst/>
          </a:prstGeom>
        </p:spPr>
      </p:pic>
    </p:spTree>
    <p:extLst>
      <p:ext uri="{BB962C8B-B14F-4D97-AF65-F5344CB8AC3E}">
        <p14:creationId xmlns:p14="http://schemas.microsoft.com/office/powerpoint/2010/main" val="1365220768"/>
      </p:ext>
    </p:extLst>
  </p:cSld>
  <p:clrMapOvr>
    <a:overrideClrMapping bg1="dk1" tx1="lt1" bg2="dk2" tx2="lt2" accent1="accent1" accent2="accent2" accent3="accent3" accent4="accent4" accent5="accent5" accent6="accent6" hlink="hlink" folHlink="folHlink"/>
  </p:clrMapOvr>
  <p:transition advTm="3411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457201" y="189261"/>
            <a:ext cx="4629150" cy="1371600"/>
          </a:xfrm>
        </p:spPr>
        <p:txBody>
          <a:bodyPr vert="horz" lIns="91440" tIns="45720" rIns="91440" bIns="45720" rtlCol="0" anchor="ctr">
            <a:normAutofit/>
          </a:bodyPr>
          <a:lstStyle/>
          <a:p>
            <a:pPr algn="l" rtl="0">
              <a:lnSpc>
                <a:spcPct val="90000"/>
              </a:lnSpc>
              <a:spcBef>
                <a:spcPct val="0"/>
              </a:spcBef>
            </a:pPr>
            <a:r>
              <a:rPr lang="en-US" sz="3100" kern="1200" dirty="0">
                <a:solidFill>
                  <a:srgbClr val="00296D"/>
                </a:solidFill>
                <a:latin typeface="Arial" panose="020B0604020202020204" pitchFamily="34" charset="0"/>
                <a:cs typeface="Arial" panose="020B0604020202020204" pitchFamily="34" charset="0"/>
              </a:rPr>
              <a:t>Laparoscopic Adjustable Gastric Banding</a:t>
            </a:r>
          </a:p>
        </p:txBody>
      </p:sp>
      <p:pic>
        <p:nvPicPr>
          <p:cNvPr id="5" name="Picture 4">
            <a:extLst>
              <a:ext uri="{FF2B5EF4-FFF2-40B4-BE49-F238E27FC236}">
                <a16:creationId xmlns:a16="http://schemas.microsoft.com/office/drawing/2014/main" id="{A700FE14-1B3B-444B-AFFC-E3E7DDFB891C}"/>
              </a:ext>
            </a:extLst>
          </p:cNvPr>
          <p:cNvPicPr>
            <a:picLocks noChangeAspect="1"/>
          </p:cNvPicPr>
          <p:nvPr/>
        </p:nvPicPr>
        <p:blipFill rotWithShape="1">
          <a:blip r:embed="rId6"/>
          <a:srcRect l="36" r="2622" b="2"/>
          <a:stretch/>
        </p:blipFill>
        <p:spPr>
          <a:xfrm>
            <a:off x="5647796" y="0"/>
            <a:ext cx="3496204" cy="5167769"/>
          </a:xfrm>
          <a:prstGeom prst="rect">
            <a:avLst/>
          </a:prstGeom>
        </p:spPr>
      </p:pic>
      <p:sp>
        <p:nvSpPr>
          <p:cNvPr id="3" name="Content Placeholder 2">
            <a:extLst>
              <a:ext uri="{FF2B5EF4-FFF2-40B4-BE49-F238E27FC236}">
                <a16:creationId xmlns:a16="http://schemas.microsoft.com/office/drawing/2014/main" id="{C70BA1A7-4D0A-EC48-A466-9F14AB77AB5E}"/>
              </a:ext>
            </a:extLst>
          </p:cNvPr>
          <p:cNvSpPr>
            <a:spLocks noGrp="1"/>
          </p:cNvSpPr>
          <p:nvPr>
            <p:ph sz="half" idx="2"/>
          </p:nvPr>
        </p:nvSpPr>
        <p:spPr>
          <a:xfrm>
            <a:off x="457200" y="1657350"/>
            <a:ext cx="4960546" cy="3039618"/>
          </a:xfrm>
        </p:spPr>
        <p:txBody>
          <a:bodyPr vert="horz" lIns="91440" tIns="45720" rIns="91440" bIns="45720" rtlCol="0">
            <a:normAutofit fontScale="85000" lnSpcReduction="20000"/>
          </a:bodyPr>
          <a:lstStyle/>
          <a:p>
            <a:pPr marL="12700">
              <a:lnSpc>
                <a:spcPct val="100000"/>
              </a:lnSpc>
              <a:buClr>
                <a:srgbClr val="0064B9"/>
              </a:buClr>
              <a:tabLst>
                <a:tab pos="206375" algn="l"/>
              </a:tabLst>
            </a:pPr>
            <a:r>
              <a:rPr lang="en-US" sz="1800" spc="-5" dirty="0">
                <a:solidFill>
                  <a:srgbClr val="00296D"/>
                </a:solidFill>
                <a:latin typeface="Arial" panose="020B0604020202020204" pitchFamily="34" charset="0"/>
                <a:cs typeface="Arial" panose="020B0604020202020204" pitchFamily="34" charset="0"/>
              </a:rPr>
              <a:t>Pros:</a:t>
            </a:r>
            <a:endParaRPr lang="en-US" sz="1400" spc="-5" dirty="0">
              <a:solidFill>
                <a:srgbClr val="00296D"/>
              </a:solidFill>
              <a:latin typeface="Arial" panose="020B0604020202020204" pitchFamily="34" charset="0"/>
              <a:cs typeface="Arial" panose="020B0604020202020204" pitchFamily="34" charset="0"/>
            </a:endParaRPr>
          </a:p>
          <a:p>
            <a:pPr marL="663575" lvl="1" indent="-193675">
              <a:buClr>
                <a:srgbClr val="0064B9"/>
              </a:buClr>
              <a:buFont typeface="Times New Roman"/>
              <a:buChar char="•"/>
              <a:tabLst>
                <a:tab pos="206375" algn="l"/>
              </a:tabLst>
            </a:pPr>
            <a:r>
              <a:rPr lang="en-US" sz="1400" spc="-5" dirty="0">
                <a:solidFill>
                  <a:srgbClr val="00296D"/>
                </a:solidFill>
                <a:latin typeface="Arial" panose="020B0604020202020204" pitchFamily="34" charset="0"/>
                <a:cs typeface="Arial" panose="020B0604020202020204" pitchFamily="34" charset="0"/>
              </a:rPr>
              <a:t>No stapling</a:t>
            </a:r>
          </a:p>
          <a:p>
            <a:pPr marL="663575" lvl="1" indent="-193675">
              <a:buClr>
                <a:srgbClr val="0064B9"/>
              </a:buClr>
              <a:buFont typeface="Times New Roman"/>
              <a:buChar char="•"/>
              <a:tabLst>
                <a:tab pos="206375" algn="l"/>
              </a:tabLst>
            </a:pPr>
            <a:r>
              <a:rPr lang="en-US" sz="1400" spc="-5" dirty="0">
                <a:solidFill>
                  <a:srgbClr val="00296D"/>
                </a:solidFill>
                <a:latin typeface="Arial" panose="020B0604020202020204" pitchFamily="34" charset="0"/>
                <a:cs typeface="Arial" panose="020B0604020202020204" pitchFamily="34" charset="0"/>
              </a:rPr>
              <a:t>No involvement of small intestine</a:t>
            </a:r>
          </a:p>
          <a:p>
            <a:pPr marL="663575" lvl="1" indent="-193675">
              <a:buClr>
                <a:srgbClr val="0064B9"/>
              </a:buClr>
              <a:buFont typeface="Times New Roman"/>
              <a:buChar char="•"/>
              <a:tabLst>
                <a:tab pos="206375" algn="l"/>
              </a:tabLst>
            </a:pPr>
            <a:r>
              <a:rPr lang="en-US" sz="1400" spc="-5" dirty="0">
                <a:solidFill>
                  <a:srgbClr val="00296D"/>
                </a:solidFill>
                <a:latin typeface="Arial" panose="020B0604020202020204" pitchFamily="34" charset="0"/>
                <a:cs typeface="Arial" panose="020B0604020202020204" pitchFamily="34" charset="0"/>
              </a:rPr>
              <a:t>Decreases hunger </a:t>
            </a:r>
          </a:p>
          <a:p>
            <a:pPr marL="469900" lvl="1">
              <a:buClr>
                <a:srgbClr val="0064B9"/>
              </a:buClr>
              <a:tabLst>
                <a:tab pos="206375" algn="l"/>
              </a:tabLst>
            </a:pPr>
            <a:endParaRPr lang="en-US" sz="1400" spc="-5" dirty="0">
              <a:solidFill>
                <a:srgbClr val="00296D"/>
              </a:solidFill>
              <a:latin typeface="Arial" panose="020B0604020202020204" pitchFamily="34" charset="0"/>
              <a:cs typeface="Arial" panose="020B0604020202020204" pitchFamily="34" charset="0"/>
            </a:endParaRPr>
          </a:p>
          <a:p>
            <a:pPr marL="12700">
              <a:buClr>
                <a:srgbClr val="0064B9"/>
              </a:buClr>
              <a:tabLst>
                <a:tab pos="206375" algn="l"/>
              </a:tabLst>
            </a:pPr>
            <a:r>
              <a:rPr lang="en-US" altLang="en-US" spc="-5" dirty="0">
                <a:solidFill>
                  <a:srgbClr val="00296D"/>
                </a:solidFill>
                <a:latin typeface="Arial" panose="020B0604020202020204" pitchFamily="34" charset="0"/>
                <a:cs typeface="Arial" panose="020B0604020202020204" pitchFamily="34" charset="0"/>
              </a:rPr>
              <a:t>Cons:</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Involves a ”foreign body”</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Requires adjustments through port injections</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Can cause swallowing difficulties</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Poor tolerance and slippage may lead to removal</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No change on metabolism</a:t>
            </a:r>
          </a:p>
          <a:p>
            <a:pPr marL="469900" lvl="1">
              <a:buClr>
                <a:srgbClr val="0064B9"/>
              </a:buClr>
              <a:tabLst>
                <a:tab pos="206375" algn="l"/>
              </a:tabLst>
            </a:pPr>
            <a:endParaRPr lang="en-US" altLang="en-US" sz="1400" spc="-5" dirty="0">
              <a:solidFill>
                <a:srgbClr val="00296D"/>
              </a:solidFill>
              <a:latin typeface="Arial" panose="020B0604020202020204" pitchFamily="34" charset="0"/>
              <a:cs typeface="Arial" panose="020B0604020202020204" pitchFamily="34" charset="0"/>
            </a:endParaRPr>
          </a:p>
          <a:p>
            <a:pPr marL="12700">
              <a:lnSpc>
                <a:spcPct val="100000"/>
              </a:lnSpc>
              <a:buClr>
                <a:srgbClr val="0064B9"/>
              </a:buClr>
              <a:tabLst>
                <a:tab pos="206375" algn="l"/>
              </a:tabLst>
            </a:pPr>
            <a:r>
              <a:rPr lang="en-US" altLang="en-US" sz="1800" spc="-5" dirty="0">
                <a:solidFill>
                  <a:srgbClr val="00296D"/>
                </a:solidFill>
                <a:latin typeface="Arial" panose="020B0604020202020204" pitchFamily="34" charset="0"/>
                <a:cs typeface="Arial" panose="020B0604020202020204" pitchFamily="34" charset="0"/>
              </a:rPr>
              <a:t>Ideal for:</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Absorption of vitamins, critical medication</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Extensive surgical history</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Steroid dependence </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Low BMI without metabolic disease</a:t>
            </a:r>
          </a:p>
          <a:p>
            <a:pPr marL="663575" lvl="1" indent="-193675">
              <a:buClr>
                <a:srgbClr val="0064B9"/>
              </a:buClr>
              <a:buFont typeface="Times New Roman"/>
              <a:buChar char="•"/>
              <a:tabLst>
                <a:tab pos="206375" algn="l"/>
              </a:tabLst>
            </a:pPr>
            <a:r>
              <a:rPr lang="en-US" altLang="en-US" sz="1400" spc="-5" dirty="0">
                <a:solidFill>
                  <a:srgbClr val="00296D"/>
                </a:solidFill>
                <a:latin typeface="Arial" panose="020B0604020202020204" pitchFamily="34" charset="0"/>
                <a:cs typeface="Arial" panose="020B0604020202020204" pitchFamily="34" charset="0"/>
              </a:rPr>
              <a:t>High risk (medical and psychiatric)</a:t>
            </a:r>
          </a:p>
        </p:txBody>
      </p:sp>
      <p:pic>
        <p:nvPicPr>
          <p:cNvPr id="6" name="18.mp3" descr="18.mp3">
            <a:hlinkClick r:id="" action="ppaction://media"/>
            <a:extLst>
              <a:ext uri="{FF2B5EF4-FFF2-40B4-BE49-F238E27FC236}">
                <a16:creationId xmlns:a16="http://schemas.microsoft.com/office/drawing/2014/main" id="{0C033528-C32C-1643-963A-E3AE456A00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862567"/>
            <a:ext cx="254000" cy="254000"/>
          </a:xfrm>
          <a:prstGeom prst="rect">
            <a:avLst/>
          </a:prstGeom>
        </p:spPr>
      </p:pic>
    </p:spTree>
    <p:extLst>
      <p:ext uri="{BB962C8B-B14F-4D97-AF65-F5344CB8AC3E}">
        <p14:creationId xmlns:p14="http://schemas.microsoft.com/office/powerpoint/2010/main" val="1612798988"/>
      </p:ext>
    </p:extLst>
  </p:cSld>
  <p:clrMapOvr>
    <a:masterClrMapping/>
  </p:clrMapOvr>
  <p:transition advTm="1887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628650" y="273843"/>
            <a:ext cx="4690872" cy="1371600"/>
          </a:xfrm>
        </p:spPr>
        <p:txBody>
          <a:bodyPr vert="horz" lIns="91440" tIns="45720" rIns="91440" bIns="45720" rtlCol="0" anchor="ctr">
            <a:normAutofit/>
          </a:bodyPr>
          <a:lstStyle/>
          <a:p>
            <a:pPr algn="l" rtl="0">
              <a:lnSpc>
                <a:spcPct val="90000"/>
              </a:lnSpc>
              <a:spcBef>
                <a:spcPct val="0"/>
              </a:spcBef>
            </a:pPr>
            <a:r>
              <a:rPr lang="en-US" sz="3200" dirty="0">
                <a:solidFill>
                  <a:schemeClr val="tx2"/>
                </a:solidFill>
                <a:latin typeface="Arial" panose="020B0604020202020204" pitchFamily="34" charset="0"/>
                <a:cs typeface="Arial" panose="020B0604020202020204" pitchFamily="34" charset="0"/>
              </a:rPr>
              <a:t>Laparoscopic Sleeve Gastrectomy</a:t>
            </a:r>
            <a:endParaRPr lang="en-US" sz="3100" kern="1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0BA1A7-4D0A-EC48-A466-9F14AB77AB5E}"/>
              </a:ext>
            </a:extLst>
          </p:cNvPr>
          <p:cNvSpPr>
            <a:spLocks noGrp="1"/>
          </p:cNvSpPr>
          <p:nvPr>
            <p:ph sz="half" idx="2"/>
          </p:nvPr>
        </p:nvSpPr>
        <p:spPr>
          <a:xfrm>
            <a:off x="304800" y="1741932"/>
            <a:ext cx="5486400" cy="2894076"/>
          </a:xfrm>
        </p:spPr>
        <p:txBody>
          <a:bodyPr vert="horz" wrap="square" lIns="91440" tIns="45720" rIns="91440" bIns="45720" rtlCol="0" anchor="t">
            <a:normAutofit/>
          </a:bodyPr>
          <a:lstStyle/>
          <a:p>
            <a:pPr marL="206375" indent="-193675">
              <a:lnSpc>
                <a:spcPct val="100000"/>
              </a:lnSpc>
              <a:buClr>
                <a:srgbClr val="0064B9"/>
              </a:buClr>
              <a:buFont typeface="Times New Roman"/>
              <a:buChar char="•"/>
              <a:tabLst>
                <a:tab pos="206375" algn="l"/>
              </a:tabLst>
            </a:pPr>
            <a:r>
              <a:rPr lang="en-US" sz="1800" spc="-5" dirty="0">
                <a:solidFill>
                  <a:schemeClr val="tx1"/>
                </a:solidFill>
                <a:latin typeface="Arial"/>
                <a:cs typeface="Arial"/>
              </a:rPr>
              <a:t>About 3/4</a:t>
            </a:r>
            <a:r>
              <a:rPr lang="en-US" sz="1800" spc="-5" baseline="30000" dirty="0">
                <a:solidFill>
                  <a:schemeClr val="tx1"/>
                </a:solidFill>
                <a:latin typeface="Arial"/>
                <a:cs typeface="Arial"/>
              </a:rPr>
              <a:t>th</a:t>
            </a:r>
            <a:r>
              <a:rPr lang="en-US" sz="1800" spc="-5" dirty="0">
                <a:solidFill>
                  <a:schemeClr val="tx1"/>
                </a:solidFill>
                <a:latin typeface="Arial"/>
                <a:cs typeface="Arial"/>
              </a:rPr>
              <a:t> of the </a:t>
            </a:r>
            <a:r>
              <a:rPr lang="en-US" sz="1800" spc="-5" dirty="0">
                <a:solidFill>
                  <a:schemeClr val="tx1"/>
                </a:solidFill>
                <a:latin typeface="Arial" panose="020B0604020202020204" pitchFamily="34" charset="0"/>
                <a:cs typeface="Arial" panose="020B0604020202020204" pitchFamily="34" charset="0"/>
              </a:rPr>
              <a:t>stomach is removed</a:t>
            </a:r>
            <a:endParaRPr lang="en-US" sz="1800" dirty="0">
              <a:solidFill>
                <a:schemeClr val="tx1"/>
              </a:solidFill>
              <a:latin typeface="Arial" panose="020B0604020202020204" pitchFamily="34" charset="0"/>
              <a:cs typeface="Arial" panose="020B0604020202020204" pitchFamily="34" charset="0"/>
            </a:endParaRPr>
          </a:p>
          <a:p>
            <a:pPr marL="206375" indent="-193675">
              <a:lnSpc>
                <a:spcPct val="100000"/>
              </a:lnSpc>
              <a:spcBef>
                <a:spcPts val="1725"/>
              </a:spcBef>
              <a:buClr>
                <a:srgbClr val="0064B9"/>
              </a:buClr>
              <a:buChar char="•"/>
              <a:tabLst>
                <a:tab pos="206375" algn="l"/>
              </a:tabLst>
            </a:pPr>
            <a:r>
              <a:rPr lang="en-US" sz="1800" spc="-5" dirty="0">
                <a:solidFill>
                  <a:schemeClr val="tx1"/>
                </a:solidFill>
                <a:latin typeface="Arial" panose="020B0604020202020204" pitchFamily="34" charset="0"/>
                <a:cs typeface="Arial" panose="020B0604020202020204" pitchFamily="34" charset="0"/>
              </a:rPr>
              <a:t>No bowel connections</a:t>
            </a:r>
          </a:p>
          <a:p>
            <a:pPr marL="206375" indent="-193675">
              <a:spcBef>
                <a:spcPts val="1725"/>
              </a:spcBef>
              <a:buClr>
                <a:srgbClr val="0064B9"/>
              </a:buClr>
              <a:buFontTx/>
              <a:buChar char="•"/>
              <a:tabLst>
                <a:tab pos="206375" algn="l"/>
              </a:tabLst>
            </a:pPr>
            <a:r>
              <a:rPr lang="en-US" sz="1800" spc="-5" dirty="0">
                <a:solidFill>
                  <a:schemeClr val="tx1"/>
                </a:solidFill>
                <a:latin typeface="Arial" panose="020B0604020202020204" pitchFamily="34" charset="0"/>
                <a:cs typeface="Arial" panose="020B0604020202020204" pitchFamily="34" charset="0"/>
              </a:rPr>
              <a:t>Metabolic effects and possible type 2 diabetes remission</a:t>
            </a:r>
          </a:p>
          <a:p>
            <a:pPr marL="214313" indent="-214313">
              <a:spcBef>
                <a:spcPct val="50000"/>
              </a:spcBef>
              <a:buFont typeface="Arial" panose="020B0604020202020204" pitchFamily="34" charset="0"/>
              <a:buChar char="•"/>
            </a:pPr>
            <a:r>
              <a:rPr lang="en-US" sz="1800" spc="-5" dirty="0">
                <a:solidFill>
                  <a:schemeClr val="tx1"/>
                </a:solidFill>
                <a:latin typeface="Arial" panose="020B0604020202020204" pitchFamily="34" charset="0"/>
                <a:cs typeface="Arial" panose="020B0604020202020204" pitchFamily="34" charset="0"/>
              </a:rPr>
              <a:t>Can potentially worsen GERD/esophagitis </a:t>
            </a:r>
            <a:endParaRPr lang="en-US" altLang="en-US" sz="1800" dirty="0">
              <a:latin typeface="Arial" panose="020B0604020202020204" pitchFamily="34" charset="0"/>
              <a:cs typeface="Arial" panose="020B0604020202020204" pitchFamily="34" charset="0"/>
            </a:endParaRPr>
          </a:p>
          <a:p>
            <a:pPr algn="r">
              <a:spcBef>
                <a:spcPct val="50000"/>
              </a:spcBef>
            </a:pPr>
            <a:endParaRPr lang="en-US" sz="1100" spc="-5" dirty="0">
              <a:solidFill>
                <a:schemeClr val="tx1"/>
              </a:solidFill>
              <a:latin typeface="Arial"/>
              <a:cs typeface="Arial"/>
            </a:endParaRPr>
          </a:p>
          <a:p>
            <a:pPr algn="r">
              <a:spcBef>
                <a:spcPct val="50000"/>
              </a:spcBef>
            </a:pPr>
            <a:r>
              <a:rPr lang="en-US" sz="1200" spc="-5" dirty="0">
                <a:solidFill>
                  <a:schemeClr val="tx1"/>
                </a:solidFill>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MBSAQIP</a:t>
            </a:r>
            <a:r>
              <a:rPr lang="en-US" sz="1200" spc="-5" dirty="0">
                <a:solidFill>
                  <a:schemeClr val="tx1"/>
                </a:solidFill>
                <a:latin typeface="Arial" panose="020B0604020202020204" pitchFamily="34" charset="0"/>
                <a:cs typeface="Arial" panose="020B0604020202020204" pitchFamily="34" charset="0"/>
              </a:rPr>
              <a:t> 2016-2020</a:t>
            </a:r>
          </a:p>
          <a:p>
            <a:pPr>
              <a:spcBef>
                <a:spcPct val="50000"/>
              </a:spcBef>
            </a:pPr>
            <a:endParaRPr lang="en-US" sz="1800" spc="-5" dirty="0">
              <a:solidFill>
                <a:schemeClr val="tx1"/>
              </a:solidFill>
              <a:latin typeface="Arial"/>
              <a:cs typeface="Arial"/>
            </a:endParaRPr>
          </a:p>
        </p:txBody>
      </p:sp>
      <p:pic>
        <p:nvPicPr>
          <p:cNvPr id="6" name="Picture 5">
            <a:extLst>
              <a:ext uri="{FF2B5EF4-FFF2-40B4-BE49-F238E27FC236}">
                <a16:creationId xmlns:a16="http://schemas.microsoft.com/office/drawing/2014/main" id="{CD5A541B-6E32-DC40-A191-F7028AEC3875}"/>
              </a:ext>
            </a:extLst>
          </p:cNvPr>
          <p:cNvPicPr>
            <a:picLocks noChangeAspect="1"/>
          </p:cNvPicPr>
          <p:nvPr/>
        </p:nvPicPr>
        <p:blipFill>
          <a:blip r:embed="rId6"/>
          <a:stretch>
            <a:fillRect/>
          </a:stretch>
        </p:blipFill>
        <p:spPr>
          <a:xfrm>
            <a:off x="6036019" y="-23532"/>
            <a:ext cx="3104779" cy="5255788"/>
          </a:xfrm>
          <a:prstGeom prst="rect">
            <a:avLst/>
          </a:prstGeom>
          <a:solidFill>
            <a:schemeClr val="tx1"/>
          </a:solidFill>
          <a:effectLst/>
        </p:spPr>
      </p:pic>
      <p:sp>
        <p:nvSpPr>
          <p:cNvPr id="4" name="Multiply 3"/>
          <p:cNvSpPr/>
          <p:nvPr/>
        </p:nvSpPr>
        <p:spPr>
          <a:xfrm>
            <a:off x="8229600" y="1352550"/>
            <a:ext cx="457200" cy="389382"/>
          </a:xfrm>
          <a:prstGeom prst="mathMultiply">
            <a:avLst>
              <a:gd name="adj1" fmla="val 112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9.mp3" descr="19.mp3">
            <a:hlinkClick r:id="" action="ppaction://media"/>
            <a:extLst>
              <a:ext uri="{FF2B5EF4-FFF2-40B4-BE49-F238E27FC236}">
                <a16:creationId xmlns:a16="http://schemas.microsoft.com/office/drawing/2014/main" id="{940DD857-4F1B-8A4A-8D2A-0E5840DAA2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6290" y="4705350"/>
            <a:ext cx="254000" cy="254000"/>
          </a:xfrm>
          <a:prstGeom prst="rect">
            <a:avLst/>
          </a:prstGeom>
        </p:spPr>
      </p:pic>
    </p:spTree>
    <p:extLst>
      <p:ext uri="{BB962C8B-B14F-4D97-AF65-F5344CB8AC3E}">
        <p14:creationId xmlns:p14="http://schemas.microsoft.com/office/powerpoint/2010/main" val="2286148098"/>
      </p:ext>
    </p:extLst>
  </p:cSld>
  <p:clrMapOvr>
    <a:overrideClrMapping bg1="dk1" tx1="lt1" bg2="dk2" tx2="lt2" accent1="accent1" accent2="accent2" accent3="accent3" accent4="accent4" accent5="accent5" accent6="accent6" hlink="hlink" folHlink="folHlink"/>
  </p:clrMapOvr>
  <p:transition advTm="648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7411" name="AutoShape 6"/>
          <p:cNvSpPr>
            <a:spLocks noChangeArrowheads="1"/>
          </p:cNvSpPr>
          <p:nvPr/>
        </p:nvSpPr>
        <p:spPr bwMode="gray">
          <a:xfrm>
            <a:off x="1524000" y="1362308"/>
            <a:ext cx="6995160" cy="342900"/>
          </a:xfrm>
          <a:prstGeom prst="roundRect">
            <a:avLst>
              <a:gd name="adj" fmla="val 49106"/>
            </a:avLst>
          </a:prstGeom>
          <a:gradFill>
            <a:gsLst>
              <a:gs pos="96000">
                <a:srgbClr val="FFFFFF"/>
              </a:gs>
              <a:gs pos="41000">
                <a:srgbClr val="BB932E"/>
              </a:gs>
            </a:gsLst>
            <a:lin ang="16800000" scaled="0"/>
          </a:gradFill>
          <a:ln w="9525">
            <a:noFill/>
            <a:round/>
            <a:headEnd/>
            <a:tailEnd/>
          </a:ln>
          <a:effectLst>
            <a:outerShdw blurRad="63500" dist="99187" dir="2700000" rotWithShape="0">
              <a:srgbClr val="000000">
                <a:alpha val="34998"/>
              </a:srgbClr>
            </a:outerShdw>
          </a:effectLst>
        </p:spPr>
        <p:txBody>
          <a:bodyPr wrap="none" anchor="ctr"/>
          <a:lstStyle/>
          <a:p>
            <a:pPr eaLnBrk="1" hangingPunct="1">
              <a:defRPr/>
            </a:pPr>
            <a:r>
              <a:rPr lang="en-US" sz="2000" b="1" dirty="0">
                <a:solidFill>
                  <a:srgbClr val="0B132B"/>
                </a:solidFill>
                <a:latin typeface="Arial" panose="020B0604020202020204" pitchFamily="34" charset="0"/>
                <a:ea typeface="ＭＳ Ｐゴシック" charset="0"/>
                <a:cs typeface="Arial" panose="020B0604020202020204" pitchFamily="34" charset="0"/>
              </a:rPr>
              <a:t>Understand the Risks of Obesity</a:t>
            </a:r>
          </a:p>
        </p:txBody>
      </p:sp>
      <p:sp>
        <p:nvSpPr>
          <p:cNvPr id="3" name="Title 2">
            <a:extLst>
              <a:ext uri="{FF2B5EF4-FFF2-40B4-BE49-F238E27FC236}">
                <a16:creationId xmlns:a16="http://schemas.microsoft.com/office/drawing/2014/main" id="{6F4511FD-6CD4-D94F-A736-DCDC16E37B27}"/>
              </a:ext>
            </a:extLst>
          </p:cNvPr>
          <p:cNvSpPr>
            <a:spLocks noGrp="1"/>
          </p:cNvSpPr>
          <p:nvPr>
            <p:ph type="title"/>
          </p:nvPr>
        </p:nvSpPr>
        <p:spPr>
          <a:xfrm>
            <a:off x="228600" y="341647"/>
            <a:ext cx="7845169" cy="692497"/>
          </a:xfrm>
        </p:spPr>
        <p:txBody>
          <a:bodyPr/>
          <a:lstStyle/>
          <a:p>
            <a:r>
              <a:rPr lang="en-US" sz="4500" dirty="0">
                <a:solidFill>
                  <a:schemeClr val="bg1"/>
                </a:solidFill>
                <a:latin typeface="Avenir" panose="02000503020000020003" pitchFamily="2" charset="0"/>
              </a:rPr>
              <a:t>Today’s Goals</a:t>
            </a:r>
          </a:p>
        </p:txBody>
      </p:sp>
      <p:sp>
        <p:nvSpPr>
          <p:cNvPr id="10" name="AutoShape 6">
            <a:extLst>
              <a:ext uri="{FF2B5EF4-FFF2-40B4-BE49-F238E27FC236}">
                <a16:creationId xmlns:a16="http://schemas.microsoft.com/office/drawing/2014/main" id="{B82E9A83-4D4B-584B-921E-8DBCD296FCA0}"/>
              </a:ext>
            </a:extLst>
          </p:cNvPr>
          <p:cNvSpPr>
            <a:spLocks noChangeArrowheads="1"/>
          </p:cNvSpPr>
          <p:nvPr/>
        </p:nvSpPr>
        <p:spPr bwMode="gray">
          <a:xfrm>
            <a:off x="1981200" y="2072648"/>
            <a:ext cx="6995160" cy="342900"/>
          </a:xfrm>
          <a:prstGeom prst="roundRect">
            <a:avLst>
              <a:gd name="adj" fmla="val 49106"/>
            </a:avLst>
          </a:prstGeom>
          <a:gradFill>
            <a:gsLst>
              <a:gs pos="96000">
                <a:srgbClr val="FFFFFF"/>
              </a:gs>
              <a:gs pos="41000">
                <a:srgbClr val="00296D"/>
              </a:gs>
            </a:gsLst>
            <a:lin ang="16800000" scaled="0"/>
          </a:gradFill>
          <a:ln w="9525">
            <a:noFill/>
            <a:round/>
            <a:headEnd/>
            <a:tailEnd/>
          </a:ln>
          <a:effectLst>
            <a:outerShdw blurRad="63500" dist="99187" dir="2700000" rotWithShape="0">
              <a:srgbClr val="000000">
                <a:alpha val="34998"/>
              </a:srgbClr>
            </a:outerShdw>
          </a:effectLst>
        </p:spPr>
        <p:txBody>
          <a:bodyPr wrap="none" anchor="ctr"/>
          <a:lstStyle/>
          <a:p>
            <a:pPr>
              <a:defRPr/>
            </a:pPr>
            <a:r>
              <a:rPr lang="en-US" sz="2000" b="1" dirty="0">
                <a:solidFill>
                  <a:schemeClr val="bg1"/>
                </a:solidFill>
                <a:latin typeface="Arial" panose="020B0604020202020204" pitchFamily="34" charset="0"/>
                <a:cs typeface="Arial" panose="020B0604020202020204" pitchFamily="34" charset="0"/>
              </a:rPr>
              <a:t>Understand the Surgical Options for Weight Loss</a:t>
            </a:r>
          </a:p>
        </p:txBody>
      </p:sp>
      <p:sp>
        <p:nvSpPr>
          <p:cNvPr id="11" name="AutoShape 6">
            <a:extLst>
              <a:ext uri="{FF2B5EF4-FFF2-40B4-BE49-F238E27FC236}">
                <a16:creationId xmlns:a16="http://schemas.microsoft.com/office/drawing/2014/main" id="{85F244FF-2900-3341-AB18-0695C80F9ECA}"/>
              </a:ext>
            </a:extLst>
          </p:cNvPr>
          <p:cNvSpPr>
            <a:spLocks noChangeArrowheads="1"/>
          </p:cNvSpPr>
          <p:nvPr/>
        </p:nvSpPr>
        <p:spPr bwMode="gray">
          <a:xfrm>
            <a:off x="1447800" y="2715461"/>
            <a:ext cx="6995160" cy="342900"/>
          </a:xfrm>
          <a:prstGeom prst="roundRect">
            <a:avLst>
              <a:gd name="adj" fmla="val 49106"/>
            </a:avLst>
          </a:prstGeom>
          <a:gradFill>
            <a:gsLst>
              <a:gs pos="96000">
                <a:srgbClr val="FFFFFF"/>
              </a:gs>
              <a:gs pos="41000">
                <a:srgbClr val="BB932E"/>
              </a:gs>
            </a:gsLst>
            <a:lin ang="16800000" scaled="0"/>
          </a:gradFill>
          <a:ln w="9525">
            <a:noFill/>
            <a:round/>
            <a:headEnd/>
            <a:tailEnd/>
          </a:ln>
          <a:effectLst>
            <a:outerShdw blurRad="63500" dist="99187" dir="2700000" rotWithShape="0">
              <a:srgbClr val="000000">
                <a:alpha val="34998"/>
              </a:srgbClr>
            </a:outerShdw>
          </a:effectLst>
        </p:spPr>
        <p:txBody>
          <a:bodyPr wrap="none" anchor="ctr"/>
          <a:lstStyle/>
          <a:p>
            <a:pPr>
              <a:defRPr/>
            </a:pPr>
            <a:r>
              <a:rPr lang="en-US" sz="2000" b="1" dirty="0">
                <a:solidFill>
                  <a:srgbClr val="0B132B"/>
                </a:solidFill>
                <a:latin typeface="Arial" panose="020B0604020202020204" pitchFamily="34" charset="0"/>
                <a:ea typeface="ＭＳ Ｐゴシック" charset="0"/>
                <a:cs typeface="Arial" panose="020B0604020202020204" pitchFamily="34" charset="0"/>
              </a:rPr>
              <a:t>Understand the Risks of Weight Loss Surgery</a:t>
            </a:r>
          </a:p>
        </p:txBody>
      </p:sp>
      <p:sp>
        <p:nvSpPr>
          <p:cNvPr id="12" name="AutoShape 6">
            <a:extLst>
              <a:ext uri="{FF2B5EF4-FFF2-40B4-BE49-F238E27FC236}">
                <a16:creationId xmlns:a16="http://schemas.microsoft.com/office/drawing/2014/main" id="{709749CC-CF2A-EF45-8E75-B5324EAC5696}"/>
              </a:ext>
            </a:extLst>
          </p:cNvPr>
          <p:cNvSpPr>
            <a:spLocks noChangeArrowheads="1"/>
          </p:cNvSpPr>
          <p:nvPr/>
        </p:nvSpPr>
        <p:spPr bwMode="gray">
          <a:xfrm>
            <a:off x="1973344" y="3523624"/>
            <a:ext cx="6995160" cy="342900"/>
          </a:xfrm>
          <a:prstGeom prst="roundRect">
            <a:avLst>
              <a:gd name="adj" fmla="val 49106"/>
            </a:avLst>
          </a:prstGeom>
          <a:gradFill>
            <a:gsLst>
              <a:gs pos="96000">
                <a:srgbClr val="FFFFFF"/>
              </a:gs>
              <a:gs pos="41000">
                <a:srgbClr val="00296D"/>
              </a:gs>
            </a:gsLst>
            <a:lin ang="16800000" scaled="0"/>
          </a:gradFill>
          <a:ln w="9525">
            <a:noFill/>
            <a:round/>
            <a:headEnd/>
            <a:tailEnd/>
          </a:ln>
          <a:effectLst>
            <a:outerShdw blurRad="50800" dist="38100" dir="2700000" algn="tl" rotWithShape="0">
              <a:prstClr val="black">
                <a:alpha val="40000"/>
              </a:prstClr>
            </a:outerShdw>
          </a:effectLst>
        </p:spPr>
        <p:txBody>
          <a:bodyPr wrap="none" anchor="ctr"/>
          <a:lstStyle/>
          <a:p>
            <a:pPr>
              <a:defRPr/>
            </a:pPr>
            <a:r>
              <a:rPr lang="en-US" sz="2000" b="1" dirty="0">
                <a:solidFill>
                  <a:schemeClr val="bg1"/>
                </a:solidFill>
                <a:latin typeface="Arial" panose="020B0604020202020204" pitchFamily="34" charset="0"/>
                <a:ea typeface="ＭＳ Ｐゴシック" charset="0"/>
                <a:cs typeface="Arial" panose="020B0604020202020204" pitchFamily="34" charset="0"/>
              </a:rPr>
              <a:t>Understand the Benefits of Weight Loss Surgery</a:t>
            </a:r>
          </a:p>
        </p:txBody>
      </p:sp>
      <p:sp>
        <p:nvSpPr>
          <p:cNvPr id="13" name="AutoShape 6">
            <a:extLst>
              <a:ext uri="{FF2B5EF4-FFF2-40B4-BE49-F238E27FC236}">
                <a16:creationId xmlns:a16="http://schemas.microsoft.com/office/drawing/2014/main" id="{251F8169-6456-BA4B-BAC7-07F7B46870AC}"/>
              </a:ext>
            </a:extLst>
          </p:cNvPr>
          <p:cNvSpPr>
            <a:spLocks noChangeArrowheads="1"/>
          </p:cNvSpPr>
          <p:nvPr/>
        </p:nvSpPr>
        <p:spPr bwMode="gray">
          <a:xfrm>
            <a:off x="1473174" y="4286250"/>
            <a:ext cx="6995160" cy="342900"/>
          </a:xfrm>
          <a:prstGeom prst="roundRect">
            <a:avLst>
              <a:gd name="adj" fmla="val 49106"/>
            </a:avLst>
          </a:prstGeom>
          <a:gradFill>
            <a:gsLst>
              <a:gs pos="96000">
                <a:srgbClr val="FFFFFF"/>
              </a:gs>
              <a:gs pos="41000">
                <a:srgbClr val="BB932E"/>
              </a:gs>
            </a:gsLst>
            <a:lin ang="16800000" scaled="0"/>
          </a:gradFill>
          <a:ln w="9525">
            <a:noFill/>
            <a:round/>
            <a:headEnd/>
            <a:tailEnd/>
          </a:ln>
          <a:effectLst>
            <a:outerShdw blurRad="63500" dist="99187" dir="2700000" rotWithShape="0">
              <a:srgbClr val="000000">
                <a:alpha val="34998"/>
              </a:srgbClr>
            </a:outerShdw>
          </a:effectLst>
        </p:spPr>
        <p:txBody>
          <a:bodyPr wrap="none" anchor="ctr"/>
          <a:lstStyle/>
          <a:p>
            <a:pPr>
              <a:defRPr/>
            </a:pPr>
            <a:r>
              <a:rPr lang="en-US" sz="2000" b="1" dirty="0">
                <a:solidFill>
                  <a:srgbClr val="0B132B"/>
                </a:solidFill>
                <a:latin typeface="Arial" panose="020B0604020202020204" pitchFamily="34" charset="0"/>
                <a:ea typeface="ＭＳ Ｐゴシック" charset="0"/>
                <a:cs typeface="Arial" panose="020B0604020202020204" pitchFamily="34" charset="0"/>
              </a:rPr>
              <a:t>Understand How to Go Forward From Today</a:t>
            </a:r>
          </a:p>
        </p:txBody>
      </p:sp>
      <p:pic>
        <p:nvPicPr>
          <p:cNvPr id="4" name="2.mp3" descr="2.mp3">
            <a:hlinkClick r:id="" action="ppaction://media"/>
            <a:extLst>
              <a:ext uri="{FF2B5EF4-FFF2-40B4-BE49-F238E27FC236}">
                <a16:creationId xmlns:a16="http://schemas.microsoft.com/office/drawing/2014/main" id="{36080A91-91E5-0144-9936-37F2DEE39E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02040" y="4796790"/>
            <a:ext cx="289560" cy="289560"/>
          </a:xfrm>
          <a:prstGeom prst="rect">
            <a:avLst/>
          </a:prstGeom>
        </p:spPr>
      </p:pic>
    </p:spTree>
    <p:extLst>
      <p:ext uri="{BB962C8B-B14F-4D97-AF65-F5344CB8AC3E}">
        <p14:creationId xmlns:p14="http://schemas.microsoft.com/office/powerpoint/2010/main" val="348588179"/>
      </p:ext>
    </p:extLst>
  </p:cSld>
  <p:clrMapOvr>
    <a:masterClrMapping/>
  </p:clrMapOvr>
  <p:transition spd="slow" advTm="2448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628650" y="273843"/>
            <a:ext cx="4690872" cy="1371600"/>
          </a:xfrm>
        </p:spPr>
        <p:txBody>
          <a:bodyPr vert="horz" lIns="91440" tIns="45720" rIns="91440" bIns="45720" rtlCol="0" anchor="ctr">
            <a:normAutofit/>
          </a:bodyPr>
          <a:lstStyle/>
          <a:p>
            <a:pPr algn="l" rtl="0">
              <a:lnSpc>
                <a:spcPct val="90000"/>
              </a:lnSpc>
              <a:spcBef>
                <a:spcPct val="0"/>
              </a:spcBef>
            </a:pPr>
            <a:r>
              <a:rPr lang="en-US" sz="3200" dirty="0">
                <a:solidFill>
                  <a:schemeClr val="tx2"/>
                </a:solidFill>
                <a:latin typeface="Arial" panose="020B0604020202020204" pitchFamily="34" charset="0"/>
                <a:cs typeface="Arial" panose="020B0604020202020204" pitchFamily="34" charset="0"/>
              </a:rPr>
              <a:t>Laparoscopic Sleeve Gastrectomy</a:t>
            </a:r>
            <a:endParaRPr lang="en-US" sz="3100" kern="1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0BA1A7-4D0A-EC48-A466-9F14AB77AB5E}"/>
              </a:ext>
            </a:extLst>
          </p:cNvPr>
          <p:cNvSpPr>
            <a:spLocks noGrp="1"/>
          </p:cNvSpPr>
          <p:nvPr>
            <p:ph sz="half" idx="2"/>
          </p:nvPr>
        </p:nvSpPr>
        <p:spPr>
          <a:xfrm>
            <a:off x="304800" y="1741932"/>
            <a:ext cx="5486400" cy="3192018"/>
          </a:xfrm>
        </p:spPr>
        <p:txBody>
          <a:bodyPr vert="horz" wrap="square" lIns="91440" tIns="45720" rIns="91440" bIns="45720" rtlCol="0" anchor="t">
            <a:normAutofit fontScale="92500" lnSpcReduction="10000"/>
          </a:bodyPr>
          <a:lstStyle/>
          <a:p>
            <a:pPr marL="206375" indent="-193675">
              <a:lnSpc>
                <a:spcPct val="100000"/>
              </a:lnSpc>
              <a:buClr>
                <a:srgbClr val="0064B9"/>
              </a:buClr>
              <a:buFont typeface="Times New Roman"/>
              <a:buChar char="•"/>
              <a:tabLst>
                <a:tab pos="206375" algn="l"/>
              </a:tabLst>
            </a:pPr>
            <a:r>
              <a:rPr lang="en-US" sz="1800" spc="-5" dirty="0">
                <a:solidFill>
                  <a:schemeClr val="tx1"/>
                </a:solidFill>
                <a:latin typeface="Arial"/>
                <a:cs typeface="Arial"/>
              </a:rPr>
              <a:t>Weight Loss at </a:t>
            </a:r>
            <a:r>
              <a:rPr lang="en-US" sz="1800" u="sng" spc="-5" dirty="0">
                <a:solidFill>
                  <a:schemeClr val="tx1"/>
                </a:solidFill>
                <a:latin typeface="Arial"/>
                <a:cs typeface="Arial"/>
              </a:rPr>
              <a:t>1 year</a:t>
            </a:r>
          </a:p>
          <a:p>
            <a:pPr marL="663575" lvl="1" indent="-193675">
              <a:buClr>
                <a:srgbClr val="0064B9"/>
              </a:buClr>
              <a:buFont typeface="Times New Roman"/>
              <a:buChar char="•"/>
              <a:tabLst>
                <a:tab pos="206375" algn="l"/>
              </a:tabLst>
            </a:pPr>
            <a:r>
              <a:rPr lang="en-US" spc="-5" dirty="0">
                <a:solidFill>
                  <a:schemeClr val="tx1"/>
                </a:solidFill>
                <a:latin typeface="Arial"/>
                <a:cs typeface="Arial"/>
              </a:rPr>
              <a:t>25.6% Total weight loss</a:t>
            </a:r>
          </a:p>
          <a:p>
            <a:pPr marL="1120775" lvl="2" indent="-193675">
              <a:buClr>
                <a:srgbClr val="0064B9"/>
              </a:buClr>
              <a:buFont typeface="Times New Roman"/>
              <a:buChar char="•"/>
              <a:tabLst>
                <a:tab pos="206375" algn="l"/>
              </a:tabLst>
            </a:pPr>
            <a:r>
              <a:rPr lang="en-US" sz="1500" spc="-5" dirty="0">
                <a:solidFill>
                  <a:schemeClr val="tx1"/>
                </a:solidFill>
                <a:latin typeface="Arial"/>
                <a:cs typeface="Arial"/>
              </a:rPr>
              <a:t>Interquartile range [19.5 - 31.8%]</a:t>
            </a:r>
          </a:p>
          <a:p>
            <a:pPr marL="663575" lvl="1" indent="-193675">
              <a:buClr>
                <a:srgbClr val="0064B9"/>
              </a:buClr>
              <a:buFont typeface="Times New Roman"/>
              <a:buChar char="•"/>
              <a:tabLst>
                <a:tab pos="206375" algn="l"/>
              </a:tabLst>
            </a:pPr>
            <a:r>
              <a:rPr lang="en-US" spc="-5" dirty="0">
                <a:solidFill>
                  <a:schemeClr val="tx1"/>
                </a:solidFill>
                <a:latin typeface="Arial"/>
                <a:cs typeface="Arial"/>
              </a:rPr>
              <a:t>59.7% Excess body weight loss</a:t>
            </a:r>
          </a:p>
          <a:p>
            <a:pPr marL="1120775" lvl="2" indent="-193675">
              <a:buClr>
                <a:srgbClr val="0064B9"/>
              </a:buClr>
              <a:buFont typeface="Times New Roman"/>
              <a:buChar char="•"/>
              <a:tabLst>
                <a:tab pos="206375" algn="l"/>
              </a:tabLst>
            </a:pPr>
            <a:r>
              <a:rPr lang="en-US" sz="1500" spc="-5" dirty="0">
                <a:solidFill>
                  <a:schemeClr val="tx1"/>
                </a:solidFill>
                <a:latin typeface="Arial"/>
                <a:cs typeface="Arial"/>
              </a:rPr>
              <a:t>Interquartile range [44.4 - 76.8%]</a:t>
            </a:r>
          </a:p>
          <a:p>
            <a:pPr marL="206375" indent="-193675">
              <a:buClr>
                <a:srgbClr val="0064B9"/>
              </a:buClr>
              <a:buFont typeface="Times New Roman"/>
              <a:buChar char="•"/>
              <a:tabLst>
                <a:tab pos="206375" algn="l"/>
              </a:tabLst>
            </a:pPr>
            <a:endParaRPr lang="en-US" sz="1800" spc="-5" dirty="0">
              <a:solidFill>
                <a:schemeClr val="tx1"/>
              </a:solidFill>
              <a:latin typeface="Arial"/>
              <a:cs typeface="Arial"/>
            </a:endParaRPr>
          </a:p>
          <a:p>
            <a:pPr marL="206375" indent="-193675">
              <a:buClr>
                <a:srgbClr val="0064B9"/>
              </a:buClr>
              <a:buFont typeface="Times New Roman"/>
              <a:buChar char="•"/>
              <a:tabLst>
                <a:tab pos="206375" algn="l"/>
              </a:tabLst>
            </a:pPr>
            <a:r>
              <a:rPr lang="en-US" sz="1800" spc="-5" dirty="0">
                <a:solidFill>
                  <a:schemeClr val="tx1"/>
                </a:solidFill>
                <a:latin typeface="Arial"/>
                <a:cs typeface="Arial"/>
              </a:rPr>
              <a:t>Weight Loss at </a:t>
            </a:r>
            <a:r>
              <a:rPr lang="en-US" sz="1800" u="sng" spc="-5" dirty="0">
                <a:solidFill>
                  <a:schemeClr val="tx1"/>
                </a:solidFill>
                <a:latin typeface="Arial"/>
                <a:cs typeface="Arial"/>
              </a:rPr>
              <a:t>3 year</a:t>
            </a:r>
          </a:p>
          <a:p>
            <a:pPr marL="663575" lvl="1" indent="-193675">
              <a:buClr>
                <a:srgbClr val="0064B9"/>
              </a:buClr>
              <a:buFont typeface="Times New Roman"/>
              <a:buChar char="•"/>
              <a:tabLst>
                <a:tab pos="206375" algn="l"/>
              </a:tabLst>
            </a:pPr>
            <a:r>
              <a:rPr lang="en-US" spc="-5" dirty="0">
                <a:solidFill>
                  <a:schemeClr val="tx1"/>
                </a:solidFill>
                <a:latin typeface="Arial"/>
                <a:cs typeface="Arial"/>
              </a:rPr>
              <a:t>20.9% Total weight loss</a:t>
            </a:r>
          </a:p>
          <a:p>
            <a:pPr marL="1120775" lvl="2" indent="-193675">
              <a:buClr>
                <a:srgbClr val="0064B9"/>
              </a:buClr>
              <a:buFont typeface="Times New Roman"/>
              <a:buChar char="•"/>
              <a:tabLst>
                <a:tab pos="206375" algn="l"/>
              </a:tabLst>
            </a:pPr>
            <a:r>
              <a:rPr lang="en-US" sz="1500" spc="-5" dirty="0">
                <a:solidFill>
                  <a:schemeClr val="tx1"/>
                </a:solidFill>
                <a:latin typeface="Arial"/>
                <a:cs typeface="Arial"/>
              </a:rPr>
              <a:t>Interquartile range [13.4 - 28.8%]</a:t>
            </a:r>
          </a:p>
          <a:p>
            <a:pPr marL="663575" lvl="1" indent="-193675">
              <a:buClr>
                <a:srgbClr val="0064B9"/>
              </a:buClr>
              <a:buFont typeface="Times New Roman"/>
              <a:buChar char="•"/>
              <a:tabLst>
                <a:tab pos="206375" algn="l"/>
              </a:tabLst>
            </a:pPr>
            <a:r>
              <a:rPr lang="en-US" spc="-5" dirty="0">
                <a:solidFill>
                  <a:schemeClr val="tx1"/>
                </a:solidFill>
                <a:latin typeface="Arial"/>
                <a:cs typeface="Arial"/>
              </a:rPr>
              <a:t>49.1 % Excess body weight loss</a:t>
            </a:r>
          </a:p>
          <a:p>
            <a:pPr marL="1120775" lvl="2" indent="-193675">
              <a:buClr>
                <a:srgbClr val="0064B9"/>
              </a:buClr>
              <a:buFont typeface="Times New Roman"/>
              <a:buChar char="•"/>
              <a:tabLst>
                <a:tab pos="206375" algn="l"/>
              </a:tabLst>
            </a:pPr>
            <a:r>
              <a:rPr lang="en-US" sz="1500" spc="-5" dirty="0">
                <a:solidFill>
                  <a:schemeClr val="tx1"/>
                </a:solidFill>
                <a:latin typeface="Arial"/>
                <a:cs typeface="Arial"/>
              </a:rPr>
              <a:t>Interquartile range [31.1 - 68.9%]</a:t>
            </a:r>
          </a:p>
          <a:p>
            <a:pPr marL="663575" lvl="1" indent="-193675">
              <a:buClr>
                <a:srgbClr val="0064B9"/>
              </a:buClr>
              <a:buFont typeface="Times New Roman"/>
              <a:buChar char="•"/>
              <a:tabLst>
                <a:tab pos="206375" algn="l"/>
              </a:tabLst>
            </a:pPr>
            <a:endParaRPr lang="en-US" dirty="0">
              <a:solidFill>
                <a:schemeClr val="tx1"/>
              </a:solidFill>
              <a:latin typeface="Arial" panose="020B0604020202020204" pitchFamily="34" charset="0"/>
              <a:cs typeface="Arial" panose="020B0604020202020204" pitchFamily="34" charset="0"/>
            </a:endParaRPr>
          </a:p>
          <a:p>
            <a:pPr algn="r">
              <a:spcBef>
                <a:spcPct val="50000"/>
              </a:spcBef>
            </a:pPr>
            <a:endParaRPr lang="en-US" sz="1100" spc="-5" dirty="0">
              <a:solidFill>
                <a:schemeClr val="tx1"/>
              </a:solidFill>
              <a:latin typeface="Arial"/>
              <a:cs typeface="Arial"/>
            </a:endParaRPr>
          </a:p>
          <a:p>
            <a:pPr algn="r">
              <a:spcBef>
                <a:spcPct val="50000"/>
              </a:spcBef>
            </a:pPr>
            <a:r>
              <a:rPr lang="en-US" sz="1200" spc="-5" dirty="0">
                <a:solidFill>
                  <a:schemeClr val="tx1"/>
                </a:solidFill>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MBSAQIP</a:t>
            </a:r>
            <a:r>
              <a:rPr lang="en-US" sz="1200" spc="-5" dirty="0">
                <a:solidFill>
                  <a:schemeClr val="tx1"/>
                </a:solidFill>
                <a:latin typeface="Arial" panose="020B0604020202020204" pitchFamily="34" charset="0"/>
                <a:cs typeface="Arial" panose="020B0604020202020204" pitchFamily="34" charset="0"/>
              </a:rPr>
              <a:t> 2015-2018</a:t>
            </a:r>
          </a:p>
          <a:p>
            <a:pPr>
              <a:spcBef>
                <a:spcPct val="50000"/>
              </a:spcBef>
            </a:pPr>
            <a:endParaRPr lang="en-US" sz="1800" spc="-5" dirty="0">
              <a:solidFill>
                <a:schemeClr val="tx1"/>
              </a:solidFill>
              <a:latin typeface="Arial"/>
              <a:cs typeface="Arial"/>
            </a:endParaRPr>
          </a:p>
        </p:txBody>
      </p:sp>
      <p:pic>
        <p:nvPicPr>
          <p:cNvPr id="6" name="Picture 5">
            <a:extLst>
              <a:ext uri="{FF2B5EF4-FFF2-40B4-BE49-F238E27FC236}">
                <a16:creationId xmlns:a16="http://schemas.microsoft.com/office/drawing/2014/main" id="{CD5A541B-6E32-DC40-A191-F7028AEC3875}"/>
              </a:ext>
            </a:extLst>
          </p:cNvPr>
          <p:cNvPicPr>
            <a:picLocks noChangeAspect="1"/>
          </p:cNvPicPr>
          <p:nvPr/>
        </p:nvPicPr>
        <p:blipFill>
          <a:blip r:embed="rId6"/>
          <a:stretch>
            <a:fillRect/>
          </a:stretch>
        </p:blipFill>
        <p:spPr>
          <a:xfrm>
            <a:off x="6036019" y="-23532"/>
            <a:ext cx="3104779" cy="5255788"/>
          </a:xfrm>
          <a:prstGeom prst="rect">
            <a:avLst/>
          </a:prstGeom>
          <a:solidFill>
            <a:schemeClr val="tx1"/>
          </a:solidFill>
          <a:effectLst/>
        </p:spPr>
      </p:pic>
      <p:sp>
        <p:nvSpPr>
          <p:cNvPr id="4" name="Multiply 3"/>
          <p:cNvSpPr/>
          <p:nvPr/>
        </p:nvSpPr>
        <p:spPr>
          <a:xfrm>
            <a:off x="8229600" y="1352550"/>
            <a:ext cx="457200" cy="389382"/>
          </a:xfrm>
          <a:prstGeom prst="mathMultiply">
            <a:avLst>
              <a:gd name="adj1" fmla="val 112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20.mp3" descr="20.mp3">
            <a:hlinkClick r:id="" action="ppaction://media"/>
            <a:extLst>
              <a:ext uri="{FF2B5EF4-FFF2-40B4-BE49-F238E27FC236}">
                <a16:creationId xmlns:a16="http://schemas.microsoft.com/office/drawing/2014/main" id="{711DFFF5-253B-0041-B509-0356E84F30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2200" y="4938548"/>
            <a:ext cx="254000" cy="254000"/>
          </a:xfrm>
          <a:prstGeom prst="rect">
            <a:avLst/>
          </a:prstGeom>
        </p:spPr>
      </p:pic>
    </p:spTree>
    <p:extLst>
      <p:ext uri="{BB962C8B-B14F-4D97-AF65-F5344CB8AC3E}">
        <p14:creationId xmlns:p14="http://schemas.microsoft.com/office/powerpoint/2010/main" val="2460400118"/>
      </p:ext>
    </p:extLst>
  </p:cSld>
  <p:clrMapOvr>
    <a:overrideClrMapping bg1="dk1" tx1="lt1" bg2="dk2" tx2="lt2" accent1="accent1" accent2="accent2" accent3="accent3" accent4="accent4" accent5="accent5" accent6="accent6" hlink="hlink" folHlink="folHlink"/>
  </p:clrMapOvr>
  <p:transition advTm="3747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304800" y="262672"/>
            <a:ext cx="4690872" cy="1371600"/>
          </a:xfrm>
        </p:spPr>
        <p:txBody>
          <a:bodyPr vert="horz" lIns="91440" tIns="45720" rIns="91440" bIns="45720" rtlCol="0" anchor="ctr">
            <a:normAutofit/>
          </a:bodyPr>
          <a:lstStyle/>
          <a:p>
            <a:pPr algn="l" rtl="0">
              <a:lnSpc>
                <a:spcPct val="90000"/>
              </a:lnSpc>
              <a:spcBef>
                <a:spcPct val="0"/>
              </a:spcBef>
            </a:pPr>
            <a:r>
              <a:rPr lang="en-US" sz="3200" dirty="0">
                <a:solidFill>
                  <a:schemeClr val="tx2"/>
                </a:solidFill>
                <a:latin typeface="Arial" panose="020B0604020202020204" pitchFamily="34" charset="0"/>
                <a:cs typeface="Arial" panose="020B0604020202020204" pitchFamily="34" charset="0"/>
              </a:rPr>
              <a:t>Laparoscopic Sleeve Gastrectomy</a:t>
            </a:r>
            <a:endParaRPr lang="en-US" sz="3100" kern="1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0BA1A7-4D0A-EC48-A466-9F14AB77AB5E}"/>
              </a:ext>
            </a:extLst>
          </p:cNvPr>
          <p:cNvSpPr>
            <a:spLocks noGrp="1"/>
          </p:cNvSpPr>
          <p:nvPr>
            <p:ph sz="half" idx="2"/>
          </p:nvPr>
        </p:nvSpPr>
        <p:spPr>
          <a:xfrm>
            <a:off x="724026" y="1634272"/>
            <a:ext cx="5486400" cy="2894076"/>
          </a:xfrm>
        </p:spPr>
        <p:txBody>
          <a:bodyPr vert="horz" lIns="91440" tIns="45720" rIns="91440" bIns="45720" rtlCol="0">
            <a:normAutofit lnSpcReduction="10000"/>
          </a:bodyPr>
          <a:lstStyle/>
          <a:p>
            <a:pPr marL="206375" indent="-193675">
              <a:lnSpc>
                <a:spcPct val="100000"/>
              </a:lnSpc>
              <a:buClr>
                <a:srgbClr val="0064B9"/>
              </a:buClr>
              <a:buFont typeface="Times New Roman"/>
              <a:buChar char="•"/>
              <a:tabLst>
                <a:tab pos="206375" algn="l"/>
              </a:tabLst>
            </a:pPr>
            <a:r>
              <a:rPr lang="en-US" sz="1800" b="1" i="1" spc="-5" dirty="0">
                <a:solidFill>
                  <a:schemeClr val="tx1"/>
                </a:solidFill>
                <a:latin typeface="Arial" panose="020B0604020202020204" pitchFamily="34" charset="0"/>
                <a:cs typeface="Arial" panose="020B0604020202020204" pitchFamily="34" charset="0"/>
              </a:rPr>
              <a:t>Pros:</a:t>
            </a:r>
          </a:p>
          <a:p>
            <a:pPr marL="663575" lvl="1"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No involvement of small intestine</a:t>
            </a:r>
          </a:p>
          <a:p>
            <a:pPr marL="663575" lvl="1"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Decreases hunger</a:t>
            </a:r>
          </a:p>
          <a:p>
            <a:pPr marL="663575" lvl="1"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Improves metabolism</a:t>
            </a:r>
          </a:p>
          <a:p>
            <a:pPr marL="206375" indent="-193675">
              <a:lnSpc>
                <a:spcPct val="100000"/>
              </a:lnSpc>
              <a:buClr>
                <a:srgbClr val="0064B9"/>
              </a:buClr>
              <a:buFont typeface="Times New Roman"/>
              <a:buChar char="•"/>
              <a:tabLst>
                <a:tab pos="206375" algn="l"/>
              </a:tabLst>
            </a:pPr>
            <a:r>
              <a:rPr lang="en-US" altLang="en-US" sz="1800" b="1" i="1" spc="-5" dirty="0">
                <a:solidFill>
                  <a:schemeClr val="tx1"/>
                </a:solidFill>
                <a:latin typeface="Arial" panose="020B0604020202020204" pitchFamily="34" charset="0"/>
                <a:cs typeface="Arial" panose="020B0604020202020204" pitchFamily="34" charset="0"/>
              </a:rPr>
              <a:t>Cons:</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May cause or worsen reflux</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Possible risk of Barrett’s esophagus</a:t>
            </a:r>
          </a:p>
          <a:p>
            <a:pPr marL="206375" indent="-193675">
              <a:lnSpc>
                <a:spcPct val="100000"/>
              </a:lnSpc>
              <a:buClr>
                <a:srgbClr val="0064B9"/>
              </a:buClr>
              <a:buFont typeface="Times New Roman"/>
              <a:buChar char="•"/>
              <a:tabLst>
                <a:tab pos="206375" algn="l"/>
              </a:tabLst>
            </a:pPr>
            <a:r>
              <a:rPr lang="en-US" altLang="en-US" sz="1800" b="1" i="1" spc="-5" dirty="0">
                <a:solidFill>
                  <a:schemeClr val="tx1"/>
                </a:solidFill>
                <a:latin typeface="Arial" panose="020B0604020202020204" pitchFamily="34" charset="0"/>
                <a:cs typeface="Arial" panose="020B0604020202020204" pitchFamily="34" charset="0"/>
              </a:rPr>
              <a:t>Ideal for:</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Absorption of vitamins, minerals, critical medications</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Extensive surgical history</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Steroid dependence (auto-immune conditions)</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NSAID dependent patients</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High risk (medical, psych, super morbid obesity)</a:t>
            </a:r>
          </a:p>
          <a:p>
            <a:pPr marL="663575" lvl="1" indent="-193675">
              <a:buClr>
                <a:srgbClr val="0064B9"/>
              </a:buClr>
              <a:buFont typeface="Times New Roman"/>
              <a:buChar char="•"/>
              <a:tabLst>
                <a:tab pos="206375" algn="l"/>
              </a:tabLst>
            </a:pPr>
            <a:endParaRPr lang="en-US" altLang="en-US" sz="1950" dirty="0">
              <a:latin typeface="Avenir" panose="02000503020000020003" pitchFamily="2" charset="0"/>
              <a:cs typeface="Arial" panose="020B0604020202020204" pitchFamily="34" charset="0"/>
            </a:endParaRPr>
          </a:p>
          <a:p>
            <a:pPr>
              <a:spcBef>
                <a:spcPct val="50000"/>
              </a:spcBef>
            </a:pPr>
            <a:endParaRPr lang="en-US" sz="1800" spc="-5" dirty="0">
              <a:solidFill>
                <a:schemeClr val="tx1"/>
              </a:solidFill>
              <a:latin typeface="Arial"/>
              <a:cs typeface="Arial"/>
            </a:endParaRPr>
          </a:p>
        </p:txBody>
      </p:sp>
      <p:pic>
        <p:nvPicPr>
          <p:cNvPr id="6" name="Picture 5">
            <a:extLst>
              <a:ext uri="{FF2B5EF4-FFF2-40B4-BE49-F238E27FC236}">
                <a16:creationId xmlns:a16="http://schemas.microsoft.com/office/drawing/2014/main" id="{CD5A541B-6E32-DC40-A191-F7028AEC3875}"/>
              </a:ext>
            </a:extLst>
          </p:cNvPr>
          <p:cNvPicPr>
            <a:picLocks noChangeAspect="1"/>
          </p:cNvPicPr>
          <p:nvPr/>
        </p:nvPicPr>
        <p:blipFill>
          <a:blip r:embed="rId6"/>
          <a:stretch>
            <a:fillRect/>
          </a:stretch>
        </p:blipFill>
        <p:spPr>
          <a:xfrm>
            <a:off x="6056236" y="-112288"/>
            <a:ext cx="3104779" cy="5255788"/>
          </a:xfrm>
          <a:prstGeom prst="rect">
            <a:avLst/>
          </a:prstGeom>
        </p:spPr>
      </p:pic>
      <p:sp>
        <p:nvSpPr>
          <p:cNvPr id="5" name="Multiply 4"/>
          <p:cNvSpPr/>
          <p:nvPr/>
        </p:nvSpPr>
        <p:spPr>
          <a:xfrm>
            <a:off x="8289036" y="1244890"/>
            <a:ext cx="457200" cy="389382"/>
          </a:xfrm>
          <a:prstGeom prst="mathMultiply">
            <a:avLst>
              <a:gd name="adj1" fmla="val 112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21.mp3" descr="21.mp3">
            <a:hlinkClick r:id="" action="ppaction://media"/>
            <a:extLst>
              <a:ext uri="{FF2B5EF4-FFF2-40B4-BE49-F238E27FC236}">
                <a16:creationId xmlns:a16="http://schemas.microsoft.com/office/drawing/2014/main" id="{D5A1F088-9B7D-EA4B-A7CC-5E858FA778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9490" y="4873078"/>
            <a:ext cx="254000" cy="254000"/>
          </a:xfrm>
          <a:prstGeom prst="rect">
            <a:avLst/>
          </a:prstGeom>
        </p:spPr>
      </p:pic>
    </p:spTree>
    <p:extLst>
      <p:ext uri="{BB962C8B-B14F-4D97-AF65-F5344CB8AC3E}">
        <p14:creationId xmlns:p14="http://schemas.microsoft.com/office/powerpoint/2010/main" val="572407020"/>
      </p:ext>
    </p:extLst>
  </p:cSld>
  <p:clrMapOvr>
    <a:masterClrMapping/>
  </p:clrMapOvr>
  <p:transition advTm="6244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451542" y="249399"/>
            <a:ext cx="4629150" cy="1371600"/>
          </a:xfrm>
        </p:spPr>
        <p:txBody>
          <a:bodyPr vert="horz" lIns="91440" tIns="45720" rIns="91440" bIns="45720" rtlCol="0" anchor="ctr">
            <a:normAutofit fontScale="90000"/>
          </a:bodyPr>
          <a:lstStyle/>
          <a:p>
            <a:pPr algn="ctr"/>
            <a:r>
              <a:rPr lang="en-US" sz="3200" i="1" dirty="0">
                <a:solidFill>
                  <a:schemeClr val="tx2"/>
                </a:solidFill>
                <a:latin typeface="Arial" panose="020B0604020202020204" pitchFamily="34" charset="0"/>
                <a:cs typeface="Arial" panose="020B0604020202020204" pitchFamily="34" charset="0"/>
              </a:rPr>
              <a:t>Laparoscopic </a:t>
            </a:r>
            <a:br>
              <a:rPr lang="en-US" sz="3200" i="1" dirty="0">
                <a:solidFill>
                  <a:schemeClr val="tx2"/>
                </a:solidFill>
                <a:latin typeface="Arial" panose="020B0604020202020204" pitchFamily="34" charset="0"/>
                <a:cs typeface="Arial" panose="020B0604020202020204" pitchFamily="34" charset="0"/>
              </a:rPr>
            </a:br>
            <a:r>
              <a:rPr lang="en-US" sz="3200" i="1" dirty="0">
                <a:solidFill>
                  <a:schemeClr val="tx2"/>
                </a:solidFill>
                <a:latin typeface="Arial" panose="020B0604020202020204" pitchFamily="34" charset="0"/>
                <a:cs typeface="Arial" panose="020B0604020202020204" pitchFamily="34" charset="0"/>
              </a:rPr>
              <a:t>Roux-en-Y Gastric Bypass</a:t>
            </a:r>
            <a:br>
              <a:rPr lang="en-US" sz="3100" kern="1200" dirty="0">
                <a:solidFill>
                  <a:schemeClr val="tx1"/>
                </a:solidFill>
                <a:latin typeface="+mj-lt"/>
                <a:cs typeface="+mj-cs"/>
              </a:rPr>
            </a:br>
            <a:endParaRPr lang="en-US" sz="3100" kern="1200" dirty="0">
              <a:solidFill>
                <a:schemeClr val="tx1"/>
              </a:solidFill>
              <a:latin typeface="+mj-lt"/>
              <a:cs typeface="+mj-cs"/>
            </a:endParaRPr>
          </a:p>
        </p:txBody>
      </p:sp>
      <p:sp>
        <p:nvSpPr>
          <p:cNvPr id="10" name="Content Placeholder 9">
            <a:extLst>
              <a:ext uri="{FF2B5EF4-FFF2-40B4-BE49-F238E27FC236}">
                <a16:creationId xmlns:a16="http://schemas.microsoft.com/office/drawing/2014/main" id="{65CBADAF-0774-43F8-8C0B-E592EA3A1F90}"/>
              </a:ext>
            </a:extLst>
          </p:cNvPr>
          <p:cNvSpPr>
            <a:spLocks noGrp="1"/>
          </p:cNvSpPr>
          <p:nvPr>
            <p:ph sz="half" idx="2"/>
          </p:nvPr>
        </p:nvSpPr>
        <p:spPr>
          <a:xfrm>
            <a:off x="533587" y="1558386"/>
            <a:ext cx="5112946" cy="3134053"/>
          </a:xfrm>
        </p:spPr>
        <p:txBody>
          <a:bodyPr vert="horz" lIns="91440" tIns="45720" rIns="91440" bIns="45720" rtlCol="0">
            <a:normAutofit/>
          </a:bodyPr>
          <a:lstStyle/>
          <a:p>
            <a:pPr marL="214313" indent="-214313">
              <a:spcBef>
                <a:spcPct val="50000"/>
              </a:spcBef>
              <a:buFont typeface="Arial" panose="020B0604020202020204" pitchFamily="34" charset="0"/>
              <a:buChar char="•"/>
            </a:pPr>
            <a:r>
              <a:rPr lang="en-US" sz="1800" spc="-5" dirty="0">
                <a:solidFill>
                  <a:schemeClr val="tx1"/>
                </a:solidFill>
                <a:latin typeface="Arial" panose="020B0604020202020204" pitchFamily="34" charset="0"/>
                <a:cs typeface="Arial" panose="020B0604020202020204" pitchFamily="34" charset="0"/>
              </a:rPr>
              <a:t>Procedure with a long track record </a:t>
            </a:r>
          </a:p>
          <a:p>
            <a:pPr marL="214313" indent="-214313">
              <a:spcBef>
                <a:spcPct val="50000"/>
              </a:spcBef>
              <a:buFont typeface="Arial" panose="020B0604020202020204" pitchFamily="34" charset="0"/>
              <a:buChar char="•"/>
            </a:pPr>
            <a:r>
              <a:rPr lang="en-US" sz="1800" spc="-5" dirty="0">
                <a:solidFill>
                  <a:schemeClr val="tx1"/>
                </a:solidFill>
                <a:latin typeface="Arial" panose="020B0604020202020204" pitchFamily="34" charset="0"/>
                <a:cs typeface="Arial" panose="020B0604020202020204" pitchFamily="34" charset="0"/>
              </a:rPr>
              <a:t>Very effective against type 2 diabetes</a:t>
            </a:r>
          </a:p>
          <a:p>
            <a:pPr marL="214313" indent="-214313">
              <a:spcBef>
                <a:spcPct val="50000"/>
              </a:spcBef>
              <a:buFont typeface="Arial" panose="020B0604020202020204" pitchFamily="34" charset="0"/>
              <a:buChar char="•"/>
            </a:pPr>
            <a:r>
              <a:rPr lang="en-US" sz="1800" spc="-5" dirty="0">
                <a:solidFill>
                  <a:schemeClr val="tx1"/>
                </a:solidFill>
                <a:latin typeface="Arial" panose="020B0604020202020204" pitchFamily="34" charset="0"/>
                <a:cs typeface="Arial" panose="020B0604020202020204" pitchFamily="34" charset="0"/>
              </a:rPr>
              <a:t>Most effective anti-reflux operation</a:t>
            </a:r>
          </a:p>
          <a:p>
            <a:pPr marL="214313" indent="-214313">
              <a:spcBef>
                <a:spcPct val="50000"/>
              </a:spcBef>
              <a:buFont typeface="Arial" panose="020B0604020202020204" pitchFamily="34" charset="0"/>
              <a:buChar char="•"/>
            </a:pPr>
            <a:r>
              <a:rPr lang="en-US" sz="1800" spc="-5" dirty="0">
                <a:solidFill>
                  <a:schemeClr val="tx1"/>
                </a:solidFill>
                <a:latin typeface="Arial" panose="020B0604020202020204" pitchFamily="34" charset="0"/>
                <a:cs typeface="Arial" panose="020B0604020202020204" pitchFamily="34" charset="0"/>
              </a:rPr>
              <a:t>Weight loss 25-35% total body weight*</a:t>
            </a:r>
          </a:p>
          <a:p>
            <a:pPr lvl="1">
              <a:spcBef>
                <a:spcPct val="50000"/>
              </a:spcBef>
            </a:pPr>
            <a:r>
              <a:rPr lang="en-US" sz="1950" spc="-5" dirty="0">
                <a:solidFill>
                  <a:schemeClr val="tx1"/>
                </a:solidFill>
                <a:latin typeface="Arial" panose="020B0604020202020204" pitchFamily="34" charset="0"/>
                <a:cs typeface="Arial" panose="020B0604020202020204" pitchFamily="34" charset="0"/>
              </a:rPr>
              <a:t>(60-75% </a:t>
            </a:r>
            <a:r>
              <a:rPr lang="en-US" sz="1950" i="1" u="sng" spc="-5" dirty="0">
                <a:solidFill>
                  <a:schemeClr val="tx1"/>
                </a:solidFill>
                <a:latin typeface="Arial" panose="020B0604020202020204" pitchFamily="34" charset="0"/>
                <a:cs typeface="Arial" panose="020B0604020202020204" pitchFamily="34" charset="0"/>
              </a:rPr>
              <a:t>excess</a:t>
            </a:r>
            <a:r>
              <a:rPr lang="en-US" sz="1950" spc="-5" dirty="0">
                <a:solidFill>
                  <a:schemeClr val="tx1"/>
                </a:solidFill>
                <a:latin typeface="Arial" panose="020B0604020202020204" pitchFamily="34" charset="0"/>
                <a:cs typeface="Arial" panose="020B0604020202020204" pitchFamily="34" charset="0"/>
              </a:rPr>
              <a:t> body weight loss)</a:t>
            </a:r>
          </a:p>
          <a:p>
            <a:pPr marL="214313" indent="-214313">
              <a:spcBef>
                <a:spcPct val="50000"/>
              </a:spcBef>
              <a:buFont typeface="Arial" panose="020B0604020202020204" pitchFamily="34" charset="0"/>
              <a:buChar char="•"/>
            </a:pPr>
            <a:r>
              <a:rPr lang="en-US" sz="1800" spc="-5" dirty="0">
                <a:solidFill>
                  <a:schemeClr val="tx1"/>
                </a:solidFill>
                <a:latin typeface="Arial" panose="020B0604020202020204" pitchFamily="34" charset="0"/>
                <a:cs typeface="Arial" panose="020B0604020202020204" pitchFamily="34" charset="0"/>
              </a:rPr>
              <a:t>Potential for ulcers with tobacco/NSAIDs </a:t>
            </a:r>
          </a:p>
          <a:p>
            <a:pPr marL="214313" indent="-214313">
              <a:spcBef>
                <a:spcPct val="50000"/>
              </a:spcBef>
              <a:buFont typeface="Arial" panose="020B0604020202020204" pitchFamily="34" charset="0"/>
              <a:buChar char="•"/>
            </a:pPr>
            <a:r>
              <a:rPr lang="en-US" altLang="en-US" sz="1800" spc="-5" dirty="0">
                <a:solidFill>
                  <a:schemeClr val="tx1"/>
                </a:solidFill>
                <a:latin typeface="Arial" panose="020B0604020202020204" pitchFamily="34" charset="0"/>
                <a:cs typeface="Arial" panose="020B0604020202020204" pitchFamily="34" charset="0"/>
              </a:rPr>
              <a:t>Risk of bowel obstruction</a:t>
            </a:r>
            <a:endParaRPr lang="en-US" altLang="en-US" sz="1800" dirty="0">
              <a:latin typeface="Arial" panose="020B0604020202020204" pitchFamily="34" charset="0"/>
              <a:cs typeface="Arial" panose="020B0604020202020204" pitchFamily="34" charset="0"/>
            </a:endParaRPr>
          </a:p>
          <a:p>
            <a:pPr indent="-228600" algn="l" rtl="0">
              <a:lnSpc>
                <a:spcPct val="90000"/>
              </a:lnSpc>
              <a:buFont typeface="Arial" panose="020B0604020202020204" pitchFamily="34" charset="0"/>
              <a:buChar char="•"/>
            </a:pPr>
            <a:endParaRPr lang="en-US" sz="1800" kern="1200" dirty="0">
              <a:solidFill>
                <a:schemeClr val="tx1"/>
              </a:solidFill>
              <a:latin typeface="+mn-lt"/>
              <a:cs typeface="+mn-cs"/>
            </a:endParaRPr>
          </a:p>
        </p:txBody>
      </p:sp>
      <p:pic>
        <p:nvPicPr>
          <p:cNvPr id="7" name="Picture 6">
            <a:extLst>
              <a:ext uri="{FF2B5EF4-FFF2-40B4-BE49-F238E27FC236}">
                <a16:creationId xmlns:a16="http://schemas.microsoft.com/office/drawing/2014/main" id="{8DCD9D8D-08DF-BF4D-A1FE-519E569692E1}"/>
              </a:ext>
            </a:extLst>
          </p:cNvPr>
          <p:cNvPicPr>
            <a:picLocks noChangeAspect="1"/>
          </p:cNvPicPr>
          <p:nvPr/>
        </p:nvPicPr>
        <p:blipFill>
          <a:blip r:embed="rId6"/>
          <a:stretch>
            <a:fillRect/>
          </a:stretch>
        </p:blipFill>
        <p:spPr>
          <a:xfrm>
            <a:off x="5564734" y="0"/>
            <a:ext cx="3579266" cy="5143500"/>
          </a:xfrm>
          <a:prstGeom prst="rect">
            <a:avLst/>
          </a:prstGeom>
        </p:spPr>
      </p:pic>
      <p:sp>
        <p:nvSpPr>
          <p:cNvPr id="9" name="Text Box 41">
            <a:extLst>
              <a:ext uri="{FF2B5EF4-FFF2-40B4-BE49-F238E27FC236}">
                <a16:creationId xmlns:a16="http://schemas.microsoft.com/office/drawing/2014/main" id="{DED15746-5DFB-544C-9AB7-EC30D57AAD3E}"/>
              </a:ext>
            </a:extLst>
          </p:cNvPr>
          <p:cNvSpPr txBox="1">
            <a:spLocks noChangeArrowheads="1"/>
          </p:cNvSpPr>
          <p:nvPr/>
        </p:nvSpPr>
        <p:spPr bwMode="auto">
          <a:xfrm>
            <a:off x="8206301" y="133350"/>
            <a:ext cx="915605" cy="71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35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Gastric pouch 30-40cc</a:t>
            </a:r>
          </a:p>
        </p:txBody>
      </p:sp>
      <p:sp>
        <p:nvSpPr>
          <p:cNvPr id="11" name="Rectangle 32">
            <a:extLst>
              <a:ext uri="{FF2B5EF4-FFF2-40B4-BE49-F238E27FC236}">
                <a16:creationId xmlns:a16="http://schemas.microsoft.com/office/drawing/2014/main" id="{5EC5C3D2-907A-6445-BE76-C5C461BC1663}"/>
              </a:ext>
            </a:extLst>
          </p:cNvPr>
          <p:cNvSpPr>
            <a:spLocks noChangeArrowheads="1"/>
          </p:cNvSpPr>
          <p:nvPr/>
        </p:nvSpPr>
        <p:spPr bwMode="gray">
          <a:xfrm>
            <a:off x="8101842" y="1352550"/>
            <a:ext cx="119455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“Roux limb”</a:t>
            </a:r>
          </a:p>
        </p:txBody>
      </p:sp>
      <p:sp>
        <p:nvSpPr>
          <p:cNvPr id="3" name="Rectangle 2">
            <a:extLst>
              <a:ext uri="{FF2B5EF4-FFF2-40B4-BE49-F238E27FC236}">
                <a16:creationId xmlns:a16="http://schemas.microsoft.com/office/drawing/2014/main" id="{59F97AC1-033E-AE4D-B3B3-1804D4D6AEF1}"/>
              </a:ext>
            </a:extLst>
          </p:cNvPr>
          <p:cNvSpPr/>
          <p:nvPr/>
        </p:nvSpPr>
        <p:spPr>
          <a:xfrm>
            <a:off x="3858455" y="4521623"/>
            <a:ext cx="1588897" cy="244682"/>
          </a:xfrm>
          <a:prstGeom prst="rect">
            <a:avLst/>
          </a:prstGeom>
        </p:spPr>
        <p:txBody>
          <a:bodyPr wrap="none">
            <a:spAutoFit/>
          </a:bodyPr>
          <a:lstStyle/>
          <a:p>
            <a:pPr algn="r">
              <a:lnSpc>
                <a:spcPct val="90000"/>
              </a:lnSpc>
            </a:pPr>
            <a:r>
              <a:rPr lang="en-US" sz="1100" dirty="0"/>
              <a:t>*</a:t>
            </a:r>
            <a:r>
              <a:rPr lang="en-US" sz="1100" dirty="0">
                <a:latin typeface="Arial" panose="020B0604020202020204" pitchFamily="34" charset="0"/>
                <a:cs typeface="Arial" panose="020B0604020202020204" pitchFamily="34" charset="0"/>
              </a:rPr>
              <a:t> MBSAQIP</a:t>
            </a:r>
            <a:r>
              <a:rPr lang="en-US" sz="1100" dirty="0"/>
              <a:t> 2016-2020</a:t>
            </a:r>
          </a:p>
        </p:txBody>
      </p:sp>
      <p:pic>
        <p:nvPicPr>
          <p:cNvPr id="5" name="22.mp3" descr="22.mp3">
            <a:hlinkClick r:id="" action="ppaction://media"/>
            <a:extLst>
              <a:ext uri="{FF2B5EF4-FFF2-40B4-BE49-F238E27FC236}">
                <a16:creationId xmlns:a16="http://schemas.microsoft.com/office/drawing/2014/main" id="{9BFFE212-E9DC-6A4A-B218-2124EFB89C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4873078"/>
            <a:ext cx="254000" cy="254000"/>
          </a:xfrm>
          <a:prstGeom prst="rect">
            <a:avLst/>
          </a:prstGeom>
        </p:spPr>
      </p:pic>
    </p:spTree>
    <p:extLst>
      <p:ext uri="{BB962C8B-B14F-4D97-AF65-F5344CB8AC3E}">
        <p14:creationId xmlns:p14="http://schemas.microsoft.com/office/powerpoint/2010/main" val="437318062"/>
      </p:ext>
    </p:extLst>
  </p:cSld>
  <p:clrMapOvr>
    <a:overrideClrMapping bg1="dk1" tx1="lt1" bg2="dk2" tx2="lt2" accent1="accent1" accent2="accent2" accent3="accent3" accent4="accent4" accent5="accent5" accent6="accent6" hlink="hlink" folHlink="folHlink"/>
  </p:clrMapOvr>
  <p:transition advTm="5796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451542" y="249399"/>
            <a:ext cx="4629150" cy="1371600"/>
          </a:xfrm>
        </p:spPr>
        <p:txBody>
          <a:bodyPr vert="horz" lIns="91440" tIns="45720" rIns="91440" bIns="45720" rtlCol="0" anchor="ctr">
            <a:normAutofit fontScale="90000"/>
          </a:bodyPr>
          <a:lstStyle/>
          <a:p>
            <a:pPr algn="ctr"/>
            <a:r>
              <a:rPr lang="en-US" sz="3200" i="1" dirty="0">
                <a:solidFill>
                  <a:schemeClr val="tx2"/>
                </a:solidFill>
                <a:latin typeface="Arial" panose="020B0604020202020204" pitchFamily="34" charset="0"/>
                <a:cs typeface="Arial" panose="020B0604020202020204" pitchFamily="34" charset="0"/>
              </a:rPr>
              <a:t>Laparoscopic </a:t>
            </a:r>
            <a:br>
              <a:rPr lang="en-US" sz="3200" i="1" dirty="0">
                <a:solidFill>
                  <a:schemeClr val="tx2"/>
                </a:solidFill>
                <a:latin typeface="Arial" panose="020B0604020202020204" pitchFamily="34" charset="0"/>
                <a:cs typeface="Arial" panose="020B0604020202020204" pitchFamily="34" charset="0"/>
              </a:rPr>
            </a:br>
            <a:r>
              <a:rPr lang="en-US" sz="3200" i="1" dirty="0">
                <a:solidFill>
                  <a:schemeClr val="tx2"/>
                </a:solidFill>
                <a:latin typeface="Arial" panose="020B0604020202020204" pitchFamily="34" charset="0"/>
                <a:cs typeface="Arial" panose="020B0604020202020204" pitchFamily="34" charset="0"/>
              </a:rPr>
              <a:t>Roux-en-Y Gastric Bypass</a:t>
            </a:r>
            <a:br>
              <a:rPr lang="en-US" sz="3100" kern="1200" dirty="0">
                <a:solidFill>
                  <a:schemeClr val="tx1"/>
                </a:solidFill>
                <a:latin typeface="+mj-lt"/>
                <a:cs typeface="+mj-cs"/>
              </a:rPr>
            </a:br>
            <a:endParaRPr lang="en-US" sz="3100" kern="1200" dirty="0">
              <a:solidFill>
                <a:schemeClr val="tx1"/>
              </a:solidFill>
              <a:latin typeface="+mj-lt"/>
              <a:cs typeface="+mj-cs"/>
            </a:endParaRPr>
          </a:p>
        </p:txBody>
      </p:sp>
      <p:sp>
        <p:nvSpPr>
          <p:cNvPr id="10" name="Content Placeholder 9">
            <a:extLst>
              <a:ext uri="{FF2B5EF4-FFF2-40B4-BE49-F238E27FC236}">
                <a16:creationId xmlns:a16="http://schemas.microsoft.com/office/drawing/2014/main" id="{65CBADAF-0774-43F8-8C0B-E592EA3A1F90}"/>
              </a:ext>
            </a:extLst>
          </p:cNvPr>
          <p:cNvSpPr>
            <a:spLocks noGrp="1"/>
          </p:cNvSpPr>
          <p:nvPr>
            <p:ph sz="half" idx="2"/>
          </p:nvPr>
        </p:nvSpPr>
        <p:spPr>
          <a:xfrm>
            <a:off x="533587" y="1558386"/>
            <a:ext cx="5112946" cy="3134053"/>
          </a:xfrm>
        </p:spPr>
        <p:txBody>
          <a:bodyPr vert="horz" lIns="91440" tIns="45720" rIns="91440" bIns="45720" rtlCol="0">
            <a:normAutofit/>
          </a:bodyPr>
          <a:lstStyle/>
          <a:p>
            <a:pPr marL="206375" indent="-193675">
              <a:lnSpc>
                <a:spcPct val="100000"/>
              </a:lnSpc>
              <a:buClr>
                <a:srgbClr val="0064B9"/>
              </a:buClr>
              <a:buFont typeface="Times New Roman"/>
              <a:buChar char="•"/>
              <a:tabLst>
                <a:tab pos="206375" algn="l"/>
              </a:tabLst>
            </a:pPr>
            <a:r>
              <a:rPr lang="en-US" sz="1800" spc="-5" dirty="0">
                <a:solidFill>
                  <a:schemeClr val="tx1"/>
                </a:solidFill>
                <a:latin typeface="Arial"/>
                <a:cs typeface="Arial"/>
              </a:rPr>
              <a:t>Weight Loss at </a:t>
            </a:r>
            <a:r>
              <a:rPr lang="en-US" sz="1800" u="sng" spc="-5" dirty="0">
                <a:solidFill>
                  <a:schemeClr val="tx1"/>
                </a:solidFill>
                <a:latin typeface="Arial"/>
                <a:cs typeface="Arial"/>
              </a:rPr>
              <a:t>1 year</a:t>
            </a:r>
          </a:p>
          <a:p>
            <a:pPr marL="663575" lvl="1" indent="-193675">
              <a:buClr>
                <a:srgbClr val="0064B9"/>
              </a:buClr>
              <a:buFont typeface="Times New Roman"/>
              <a:buChar char="•"/>
              <a:tabLst>
                <a:tab pos="206375" algn="l"/>
              </a:tabLst>
            </a:pPr>
            <a:r>
              <a:rPr lang="en-US" spc="-5" dirty="0">
                <a:solidFill>
                  <a:schemeClr val="tx1"/>
                </a:solidFill>
                <a:latin typeface="Arial"/>
                <a:cs typeface="Arial"/>
              </a:rPr>
              <a:t>31.1% Total weight loss</a:t>
            </a:r>
          </a:p>
          <a:p>
            <a:pPr marL="1120775" lvl="2" indent="-193675">
              <a:buClr>
                <a:srgbClr val="0064B9"/>
              </a:buClr>
              <a:buFont typeface="Times New Roman"/>
              <a:buChar char="•"/>
              <a:tabLst>
                <a:tab pos="206375" algn="l"/>
              </a:tabLst>
            </a:pPr>
            <a:r>
              <a:rPr lang="en-US" sz="1500" spc="-5" dirty="0">
                <a:solidFill>
                  <a:schemeClr val="tx1"/>
                </a:solidFill>
                <a:latin typeface="Arial"/>
                <a:cs typeface="Arial"/>
              </a:rPr>
              <a:t>Interquartile range [25.2 - 36.9%]</a:t>
            </a:r>
          </a:p>
          <a:p>
            <a:pPr marL="663575" lvl="1" indent="-193675">
              <a:buClr>
                <a:srgbClr val="0064B9"/>
              </a:buClr>
              <a:buFont typeface="Times New Roman"/>
              <a:buChar char="•"/>
              <a:tabLst>
                <a:tab pos="206375" algn="l"/>
              </a:tabLst>
            </a:pPr>
            <a:r>
              <a:rPr lang="en-US" spc="-5" dirty="0">
                <a:solidFill>
                  <a:schemeClr val="tx1"/>
                </a:solidFill>
                <a:latin typeface="Arial"/>
                <a:cs typeface="Arial"/>
              </a:rPr>
              <a:t>70.6% Excess body weight loss</a:t>
            </a:r>
          </a:p>
          <a:p>
            <a:pPr marL="1120775" lvl="2" indent="-193675">
              <a:buClr>
                <a:srgbClr val="0064B9"/>
              </a:buClr>
              <a:buFont typeface="Times New Roman"/>
              <a:buChar char="•"/>
              <a:tabLst>
                <a:tab pos="206375" algn="l"/>
              </a:tabLst>
            </a:pPr>
            <a:r>
              <a:rPr lang="en-US" sz="1500" spc="-5" dirty="0">
                <a:solidFill>
                  <a:schemeClr val="tx1"/>
                </a:solidFill>
                <a:latin typeface="Arial"/>
                <a:cs typeface="Arial"/>
              </a:rPr>
              <a:t>Interquartile range [55.6 - 86.9%]</a:t>
            </a:r>
          </a:p>
          <a:p>
            <a:pPr marL="206375" indent="-193675">
              <a:buClr>
                <a:srgbClr val="0064B9"/>
              </a:buClr>
              <a:buFont typeface="Times New Roman"/>
              <a:buChar char="•"/>
              <a:tabLst>
                <a:tab pos="206375" algn="l"/>
              </a:tabLst>
            </a:pPr>
            <a:endParaRPr lang="en-US" sz="1800" spc="-5" dirty="0">
              <a:solidFill>
                <a:schemeClr val="tx1"/>
              </a:solidFill>
              <a:latin typeface="Arial"/>
              <a:cs typeface="Arial"/>
            </a:endParaRPr>
          </a:p>
          <a:p>
            <a:pPr marL="206375" indent="-193675">
              <a:buClr>
                <a:srgbClr val="0064B9"/>
              </a:buClr>
              <a:buFont typeface="Times New Roman"/>
              <a:buChar char="•"/>
              <a:tabLst>
                <a:tab pos="206375" algn="l"/>
              </a:tabLst>
            </a:pPr>
            <a:r>
              <a:rPr lang="en-US" sz="1800" spc="-5" dirty="0">
                <a:solidFill>
                  <a:schemeClr val="tx1"/>
                </a:solidFill>
                <a:latin typeface="Arial"/>
                <a:cs typeface="Arial"/>
              </a:rPr>
              <a:t>Weight Loss at </a:t>
            </a:r>
            <a:r>
              <a:rPr lang="en-US" sz="1800" u="sng" spc="-5" dirty="0">
                <a:solidFill>
                  <a:schemeClr val="tx1"/>
                </a:solidFill>
                <a:latin typeface="Arial"/>
                <a:cs typeface="Arial"/>
              </a:rPr>
              <a:t>3 year</a:t>
            </a:r>
          </a:p>
          <a:p>
            <a:pPr marL="663575" lvl="1" indent="-193675">
              <a:buClr>
                <a:srgbClr val="0064B9"/>
              </a:buClr>
              <a:buFont typeface="Times New Roman"/>
              <a:buChar char="•"/>
              <a:tabLst>
                <a:tab pos="206375" algn="l"/>
              </a:tabLst>
            </a:pPr>
            <a:r>
              <a:rPr lang="en-US" spc="-5" dirty="0">
                <a:solidFill>
                  <a:schemeClr val="tx1"/>
                </a:solidFill>
                <a:latin typeface="Arial"/>
                <a:cs typeface="Arial"/>
              </a:rPr>
              <a:t>28.7% Total weight loss</a:t>
            </a:r>
          </a:p>
          <a:p>
            <a:pPr marL="1120775" lvl="2" indent="-193675">
              <a:buClr>
                <a:srgbClr val="0064B9"/>
              </a:buClr>
              <a:buFont typeface="Times New Roman"/>
              <a:buChar char="•"/>
              <a:tabLst>
                <a:tab pos="206375" algn="l"/>
              </a:tabLst>
            </a:pPr>
            <a:r>
              <a:rPr lang="en-US" sz="1500" spc="-5" dirty="0">
                <a:solidFill>
                  <a:schemeClr val="tx1"/>
                </a:solidFill>
                <a:latin typeface="Arial"/>
                <a:cs typeface="Arial"/>
              </a:rPr>
              <a:t>Interquartile range [21.2 - 36.2%]</a:t>
            </a:r>
          </a:p>
          <a:p>
            <a:pPr marL="663575" lvl="1" indent="-193675">
              <a:buClr>
                <a:srgbClr val="0064B9"/>
              </a:buClr>
              <a:buFont typeface="Times New Roman"/>
              <a:buChar char="•"/>
              <a:tabLst>
                <a:tab pos="206375" algn="l"/>
              </a:tabLst>
            </a:pPr>
            <a:r>
              <a:rPr lang="en-US" spc="-5" dirty="0">
                <a:solidFill>
                  <a:schemeClr val="tx1"/>
                </a:solidFill>
                <a:latin typeface="Arial"/>
                <a:cs typeface="Arial"/>
              </a:rPr>
              <a:t>66.0% Excess body weight loss</a:t>
            </a:r>
          </a:p>
          <a:p>
            <a:pPr marL="1120775" lvl="2" indent="-193675">
              <a:buClr>
                <a:srgbClr val="0064B9"/>
              </a:buClr>
              <a:buFont typeface="Times New Roman"/>
              <a:buChar char="•"/>
              <a:tabLst>
                <a:tab pos="206375" algn="l"/>
              </a:tabLst>
            </a:pPr>
            <a:r>
              <a:rPr lang="en-US" sz="1500" spc="-5" dirty="0">
                <a:solidFill>
                  <a:schemeClr val="tx1"/>
                </a:solidFill>
                <a:latin typeface="Arial"/>
                <a:cs typeface="Arial"/>
              </a:rPr>
              <a:t>Interquartile range [47.9 - 84.4%]</a:t>
            </a:r>
          </a:p>
          <a:p>
            <a:pPr indent="-228600" algn="l" rtl="0">
              <a:lnSpc>
                <a:spcPct val="90000"/>
              </a:lnSpc>
              <a:buFont typeface="Arial" panose="020B0604020202020204" pitchFamily="34" charset="0"/>
              <a:buChar char="•"/>
            </a:pPr>
            <a:endParaRPr lang="en-US" sz="1800" kern="1200" dirty="0">
              <a:solidFill>
                <a:schemeClr val="tx1"/>
              </a:solidFill>
              <a:latin typeface="+mn-lt"/>
              <a:cs typeface="+mn-cs"/>
            </a:endParaRPr>
          </a:p>
        </p:txBody>
      </p:sp>
      <p:pic>
        <p:nvPicPr>
          <p:cNvPr id="7" name="Picture 6">
            <a:extLst>
              <a:ext uri="{FF2B5EF4-FFF2-40B4-BE49-F238E27FC236}">
                <a16:creationId xmlns:a16="http://schemas.microsoft.com/office/drawing/2014/main" id="{8DCD9D8D-08DF-BF4D-A1FE-519E569692E1}"/>
              </a:ext>
            </a:extLst>
          </p:cNvPr>
          <p:cNvPicPr>
            <a:picLocks noChangeAspect="1"/>
          </p:cNvPicPr>
          <p:nvPr/>
        </p:nvPicPr>
        <p:blipFill>
          <a:blip r:embed="rId6"/>
          <a:stretch>
            <a:fillRect/>
          </a:stretch>
        </p:blipFill>
        <p:spPr>
          <a:xfrm>
            <a:off x="5564734" y="0"/>
            <a:ext cx="3579266" cy="5143500"/>
          </a:xfrm>
          <a:prstGeom prst="rect">
            <a:avLst/>
          </a:prstGeom>
        </p:spPr>
      </p:pic>
      <p:sp>
        <p:nvSpPr>
          <p:cNvPr id="9" name="Text Box 41">
            <a:extLst>
              <a:ext uri="{FF2B5EF4-FFF2-40B4-BE49-F238E27FC236}">
                <a16:creationId xmlns:a16="http://schemas.microsoft.com/office/drawing/2014/main" id="{DED15746-5DFB-544C-9AB7-EC30D57AAD3E}"/>
              </a:ext>
            </a:extLst>
          </p:cNvPr>
          <p:cNvSpPr txBox="1">
            <a:spLocks noChangeArrowheads="1"/>
          </p:cNvSpPr>
          <p:nvPr/>
        </p:nvSpPr>
        <p:spPr bwMode="auto">
          <a:xfrm>
            <a:off x="8206301" y="133350"/>
            <a:ext cx="915605" cy="71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spcBef>
                <a:spcPct val="50000"/>
              </a:spcBef>
              <a:defRPr/>
            </a:pPr>
            <a:r>
              <a:rPr lang="en-US" altLang="en-US" sz="1350" b="1" dirty="0">
                <a:solidFill>
                  <a:prstClr val="black"/>
                </a:solidFill>
                <a:cs typeface="Arial" panose="020B0604020202020204" pitchFamily="34" charset="0"/>
              </a:rPr>
              <a:t>Gastric pouch 30-40cc</a:t>
            </a:r>
          </a:p>
        </p:txBody>
      </p:sp>
      <p:sp>
        <p:nvSpPr>
          <p:cNvPr id="11" name="Rectangle 32">
            <a:extLst>
              <a:ext uri="{FF2B5EF4-FFF2-40B4-BE49-F238E27FC236}">
                <a16:creationId xmlns:a16="http://schemas.microsoft.com/office/drawing/2014/main" id="{5EC5C3D2-907A-6445-BE76-C5C461BC1663}"/>
              </a:ext>
            </a:extLst>
          </p:cNvPr>
          <p:cNvSpPr>
            <a:spLocks noChangeArrowheads="1"/>
          </p:cNvSpPr>
          <p:nvPr/>
        </p:nvSpPr>
        <p:spPr bwMode="gray">
          <a:xfrm>
            <a:off x="8066824" y="1393117"/>
            <a:ext cx="119455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a:defRPr/>
            </a:pPr>
            <a:r>
              <a:rPr lang="en-US" altLang="en-US" sz="1350" b="1" dirty="0">
                <a:solidFill>
                  <a:prstClr val="black"/>
                </a:solidFill>
                <a:cs typeface="Arial" panose="020B0604020202020204" pitchFamily="34" charset="0"/>
              </a:rPr>
              <a:t>“Roux limb”</a:t>
            </a:r>
          </a:p>
        </p:txBody>
      </p:sp>
      <p:sp>
        <p:nvSpPr>
          <p:cNvPr id="3" name="Rectangle 2">
            <a:extLst>
              <a:ext uri="{FF2B5EF4-FFF2-40B4-BE49-F238E27FC236}">
                <a16:creationId xmlns:a16="http://schemas.microsoft.com/office/drawing/2014/main" id="{59F97AC1-033E-AE4D-B3B3-1804D4D6AEF1}"/>
              </a:ext>
            </a:extLst>
          </p:cNvPr>
          <p:cNvSpPr/>
          <p:nvPr/>
        </p:nvSpPr>
        <p:spPr>
          <a:xfrm>
            <a:off x="3858455" y="4521623"/>
            <a:ext cx="1588897" cy="244682"/>
          </a:xfrm>
          <a:prstGeom prst="rect">
            <a:avLst/>
          </a:prstGeom>
        </p:spPr>
        <p:txBody>
          <a:bodyPr wrap="none">
            <a:spAutoFit/>
          </a:bodyPr>
          <a:lstStyle/>
          <a:p>
            <a:pPr algn="r">
              <a:lnSpc>
                <a:spcPct val="90000"/>
              </a:lnSpc>
            </a:pPr>
            <a:r>
              <a:rPr lang="en-US" sz="1100" dirty="0">
                <a:solidFill>
                  <a:prstClr val="white"/>
                </a:solidFill>
              </a:rPr>
              <a:t>*</a:t>
            </a:r>
            <a:r>
              <a:rPr lang="en-US" sz="1100" dirty="0">
                <a:solidFill>
                  <a:prstClr val="white"/>
                </a:solidFill>
                <a:latin typeface="Arial" panose="020B0604020202020204" pitchFamily="34" charset="0"/>
                <a:cs typeface="Arial" panose="020B0604020202020204" pitchFamily="34" charset="0"/>
              </a:rPr>
              <a:t> MBSAQIP</a:t>
            </a:r>
            <a:r>
              <a:rPr lang="en-US" sz="1100" dirty="0">
                <a:solidFill>
                  <a:prstClr val="white"/>
                </a:solidFill>
              </a:rPr>
              <a:t> 2015-2018</a:t>
            </a:r>
          </a:p>
        </p:txBody>
      </p:sp>
      <p:pic>
        <p:nvPicPr>
          <p:cNvPr id="5" name="23.mp3" descr="23.mp3">
            <a:hlinkClick r:id="" action="ppaction://media"/>
            <a:extLst>
              <a:ext uri="{FF2B5EF4-FFF2-40B4-BE49-F238E27FC236}">
                <a16:creationId xmlns:a16="http://schemas.microsoft.com/office/drawing/2014/main" id="{A8DB9B3E-D9E5-F043-AD0A-5E097E1F13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2201" y="4873078"/>
            <a:ext cx="254000" cy="254000"/>
          </a:xfrm>
          <a:prstGeom prst="rect">
            <a:avLst/>
          </a:prstGeom>
        </p:spPr>
      </p:pic>
    </p:spTree>
    <p:extLst>
      <p:ext uri="{BB962C8B-B14F-4D97-AF65-F5344CB8AC3E}">
        <p14:creationId xmlns:p14="http://schemas.microsoft.com/office/powerpoint/2010/main" val="3703001424"/>
      </p:ext>
    </p:extLst>
  </p:cSld>
  <p:clrMapOvr>
    <a:overrideClrMapping bg1="dk1" tx1="lt1" bg2="dk2" tx2="lt2" accent1="accent1" accent2="accent2" accent3="accent3" accent4="accent4" accent5="accent5" accent6="accent6" hlink="hlink" folHlink="folHlink"/>
  </p:clrMapOvr>
  <p:transition advTm="2761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293914" y="285750"/>
            <a:ext cx="4629150" cy="1371600"/>
          </a:xfrm>
        </p:spPr>
        <p:txBody>
          <a:bodyPr vert="horz" lIns="91440" tIns="45720" rIns="91440" bIns="45720" rtlCol="0" anchor="ctr">
            <a:normAutofit fontScale="90000"/>
          </a:bodyPr>
          <a:lstStyle/>
          <a:p>
            <a:pPr algn="ctr"/>
            <a:r>
              <a:rPr lang="en-US" sz="3200" dirty="0">
                <a:solidFill>
                  <a:schemeClr val="tx2"/>
                </a:solidFill>
                <a:latin typeface="Arial" panose="020B0604020202020204" pitchFamily="34" charset="0"/>
                <a:cs typeface="Arial" panose="020B0604020202020204" pitchFamily="34" charset="0"/>
              </a:rPr>
              <a:t>Laparoscopic </a:t>
            </a:r>
            <a:br>
              <a:rPr lang="en-US" sz="3200" dirty="0">
                <a:solidFill>
                  <a:schemeClr val="tx2"/>
                </a:solidFill>
                <a:latin typeface="Arial" panose="020B0604020202020204" pitchFamily="34" charset="0"/>
                <a:cs typeface="Arial" panose="020B0604020202020204" pitchFamily="34" charset="0"/>
              </a:rPr>
            </a:br>
            <a:r>
              <a:rPr lang="en-US" sz="3200" dirty="0">
                <a:solidFill>
                  <a:schemeClr val="tx2"/>
                </a:solidFill>
                <a:latin typeface="Arial" panose="020B0604020202020204" pitchFamily="34" charset="0"/>
                <a:cs typeface="Arial" panose="020B0604020202020204" pitchFamily="34" charset="0"/>
              </a:rPr>
              <a:t>Roux-en-Y Gastric Bypass</a:t>
            </a:r>
            <a:br>
              <a:rPr lang="en-US" sz="3100" kern="1200" dirty="0">
                <a:solidFill>
                  <a:schemeClr val="tx1"/>
                </a:solidFill>
                <a:latin typeface="Arial" panose="020B0604020202020204" pitchFamily="34" charset="0"/>
                <a:cs typeface="Arial" panose="020B0604020202020204" pitchFamily="34" charset="0"/>
              </a:rPr>
            </a:br>
            <a:endParaRPr lang="en-US" sz="3100" kern="1200" dirty="0">
              <a:solidFill>
                <a:schemeClr val="tx1"/>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65CBADAF-0774-43F8-8C0B-E592EA3A1F90}"/>
              </a:ext>
            </a:extLst>
          </p:cNvPr>
          <p:cNvSpPr>
            <a:spLocks noGrp="1"/>
          </p:cNvSpPr>
          <p:nvPr>
            <p:ph sz="half" idx="2"/>
          </p:nvPr>
        </p:nvSpPr>
        <p:spPr>
          <a:xfrm>
            <a:off x="293914" y="1504950"/>
            <a:ext cx="5112946" cy="3134053"/>
          </a:xfrm>
        </p:spPr>
        <p:txBody>
          <a:bodyPr vert="horz" lIns="91440" tIns="45720" rIns="91440" bIns="45720" rtlCol="0">
            <a:normAutofit fontScale="92500" lnSpcReduction="10000"/>
          </a:bodyPr>
          <a:lstStyle/>
          <a:p>
            <a:pPr marL="206375" indent="-193675">
              <a:lnSpc>
                <a:spcPct val="100000"/>
              </a:lnSpc>
              <a:buClr>
                <a:srgbClr val="0064B9"/>
              </a:buClr>
              <a:buFont typeface="Times New Roman"/>
              <a:buChar char="•"/>
              <a:tabLst>
                <a:tab pos="206375" algn="l"/>
              </a:tabLst>
            </a:pPr>
            <a:r>
              <a:rPr lang="en-US" sz="1800" spc="-5" dirty="0">
                <a:solidFill>
                  <a:schemeClr val="tx1"/>
                </a:solidFill>
                <a:latin typeface="Arial" panose="020B0604020202020204" pitchFamily="34" charset="0"/>
                <a:cs typeface="Arial" panose="020B0604020202020204" pitchFamily="34" charset="0"/>
              </a:rPr>
              <a:t>Pros:</a:t>
            </a:r>
          </a:p>
          <a:p>
            <a:pPr marL="663575" lvl="1"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Long track record </a:t>
            </a:r>
          </a:p>
          <a:p>
            <a:pPr marL="663575" lvl="1"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Decreases hunger</a:t>
            </a:r>
          </a:p>
          <a:p>
            <a:pPr marL="663575" lvl="1"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Improves metabolism</a:t>
            </a:r>
          </a:p>
          <a:p>
            <a:pPr marL="663575" lvl="1"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Great impact on</a:t>
            </a:r>
          </a:p>
          <a:p>
            <a:pPr marL="1120775" lvl="2"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Type 2 diabetes mellitus</a:t>
            </a:r>
          </a:p>
          <a:p>
            <a:pPr marL="1120775" lvl="2" indent="-193675">
              <a:buClr>
                <a:srgbClr val="0064B9"/>
              </a:buClr>
              <a:buFont typeface="Times New Roman"/>
              <a:buChar char="•"/>
              <a:tabLst>
                <a:tab pos="206375" algn="l"/>
              </a:tabLst>
            </a:pPr>
            <a:r>
              <a:rPr lang="en-US" sz="1400" spc="-5" dirty="0">
                <a:solidFill>
                  <a:schemeClr val="tx1"/>
                </a:solidFill>
                <a:latin typeface="Arial" panose="020B0604020202020204" pitchFamily="34" charset="0"/>
                <a:cs typeface="Arial" panose="020B0604020202020204" pitchFamily="34" charset="0"/>
              </a:rPr>
              <a:t>Metabolic syndrome</a:t>
            </a:r>
          </a:p>
          <a:p>
            <a:pPr marL="206375" indent="-193675">
              <a:lnSpc>
                <a:spcPct val="100000"/>
              </a:lnSpc>
              <a:buClr>
                <a:srgbClr val="0064B9"/>
              </a:buClr>
              <a:buFont typeface="Times New Roman"/>
              <a:buChar char="•"/>
              <a:tabLst>
                <a:tab pos="206375" algn="l"/>
              </a:tabLst>
            </a:pPr>
            <a:r>
              <a:rPr lang="en-US" altLang="en-US" sz="1800" spc="-5" dirty="0">
                <a:solidFill>
                  <a:schemeClr val="tx1"/>
                </a:solidFill>
                <a:latin typeface="Arial" panose="020B0604020202020204" pitchFamily="34" charset="0"/>
                <a:cs typeface="Arial" panose="020B0604020202020204" pitchFamily="34" charset="0"/>
              </a:rPr>
              <a:t>Cons:</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Possibility of internal hernia / bowel obstruction</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Potential for development of “marginal ulcers”</a:t>
            </a:r>
          </a:p>
          <a:p>
            <a:pPr marL="663575" lvl="1" indent="-193675" algn="l" rtl="0">
              <a:buClr>
                <a:srgbClr val="0064B9"/>
              </a:buClr>
              <a:buFont typeface="Times New Roman"/>
              <a:buChar char="•"/>
              <a:tabLst>
                <a:tab pos="206375" algn="l"/>
              </a:tabLst>
            </a:pPr>
            <a:r>
              <a:rPr lang="en-US" altLang="en-US" sz="1400" kern="1200" spc="-5" dirty="0">
                <a:solidFill>
                  <a:prstClr val="black"/>
                </a:solidFill>
                <a:latin typeface="Arial" panose="020B0604020202020204" pitchFamily="34" charset="0"/>
                <a:cs typeface="Arial" panose="020B0604020202020204" pitchFamily="34" charset="0"/>
              </a:rPr>
              <a:t>Decreased absorption of vitamins / nutrients</a:t>
            </a:r>
            <a:endParaRPr lang="en-US" altLang="en-US" sz="1400" spc="-5" dirty="0">
              <a:solidFill>
                <a:schemeClr val="tx1"/>
              </a:solidFill>
              <a:latin typeface="Arial" panose="020B0604020202020204" pitchFamily="34" charset="0"/>
              <a:cs typeface="Arial" panose="020B0604020202020204" pitchFamily="34" charset="0"/>
            </a:endParaRP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Involves 2 bowel connections</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No NSAIDS</a:t>
            </a:r>
          </a:p>
          <a:p>
            <a:pPr marL="206375" indent="-193675">
              <a:lnSpc>
                <a:spcPct val="100000"/>
              </a:lnSpc>
              <a:buClr>
                <a:srgbClr val="0064B9"/>
              </a:buClr>
              <a:buFont typeface="Times New Roman"/>
              <a:buChar char="•"/>
              <a:tabLst>
                <a:tab pos="206375" algn="l"/>
              </a:tabLst>
            </a:pPr>
            <a:r>
              <a:rPr lang="en-US" altLang="en-US" sz="1800" spc="-5" dirty="0">
                <a:solidFill>
                  <a:schemeClr val="tx1"/>
                </a:solidFill>
                <a:latin typeface="Arial" panose="020B0604020202020204" pitchFamily="34" charset="0"/>
                <a:cs typeface="Arial" panose="020B0604020202020204" pitchFamily="34" charset="0"/>
              </a:rPr>
              <a:t>Ideal for</a:t>
            </a:r>
            <a:r>
              <a:rPr lang="en-US" altLang="en-US" sz="1400" spc="-5" dirty="0">
                <a:solidFill>
                  <a:schemeClr val="tx1"/>
                </a:solidFill>
                <a:latin typeface="Arial" panose="020B0604020202020204" pitchFamily="34" charset="0"/>
                <a:cs typeface="Arial" panose="020B0604020202020204" pitchFamily="34" charset="0"/>
              </a:rPr>
              <a:t>:</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Patient with type 2 diabetes</a:t>
            </a:r>
          </a:p>
          <a:p>
            <a:pPr marL="663575" lvl="1" indent="-193675">
              <a:buClr>
                <a:srgbClr val="0064B9"/>
              </a:buClr>
              <a:buFont typeface="Times New Roman"/>
              <a:buChar char="•"/>
              <a:tabLst>
                <a:tab pos="206375" algn="l"/>
              </a:tabLst>
            </a:pPr>
            <a:r>
              <a:rPr lang="en-US" altLang="en-US" sz="1400" spc="-5" dirty="0">
                <a:solidFill>
                  <a:schemeClr val="tx1"/>
                </a:solidFill>
                <a:latin typeface="Arial" panose="020B0604020202020204" pitchFamily="34" charset="0"/>
                <a:cs typeface="Arial" panose="020B0604020202020204" pitchFamily="34" charset="0"/>
              </a:rPr>
              <a:t>Patients with obesity and reflux (GERD)</a:t>
            </a:r>
          </a:p>
          <a:p>
            <a:pPr algn="l" rtl="0">
              <a:lnSpc>
                <a:spcPct val="90000"/>
              </a:lnSpc>
            </a:pPr>
            <a:endParaRPr lang="en-US" sz="1800" kern="1200" dirty="0">
              <a:solidFill>
                <a:schemeClr val="tx1"/>
              </a:solidFill>
              <a:latin typeface="+mn-lt"/>
              <a:cs typeface="+mn-cs"/>
            </a:endParaRPr>
          </a:p>
        </p:txBody>
      </p:sp>
      <p:pic>
        <p:nvPicPr>
          <p:cNvPr id="7" name="Picture 6">
            <a:extLst>
              <a:ext uri="{FF2B5EF4-FFF2-40B4-BE49-F238E27FC236}">
                <a16:creationId xmlns:a16="http://schemas.microsoft.com/office/drawing/2014/main" id="{8DCD9D8D-08DF-BF4D-A1FE-519E569692E1}"/>
              </a:ext>
            </a:extLst>
          </p:cNvPr>
          <p:cNvPicPr>
            <a:picLocks noChangeAspect="1"/>
          </p:cNvPicPr>
          <p:nvPr/>
        </p:nvPicPr>
        <p:blipFill>
          <a:blip r:embed="rId6"/>
          <a:stretch>
            <a:fillRect/>
          </a:stretch>
        </p:blipFill>
        <p:spPr>
          <a:xfrm>
            <a:off x="5554489" y="0"/>
            <a:ext cx="3579266" cy="5143500"/>
          </a:xfrm>
          <a:prstGeom prst="rect">
            <a:avLst/>
          </a:prstGeom>
          <a:noFill/>
        </p:spPr>
      </p:pic>
      <p:pic>
        <p:nvPicPr>
          <p:cNvPr id="4" name="24.mp3" descr="24.mp3">
            <a:hlinkClick r:id="" action="ppaction://media"/>
            <a:extLst>
              <a:ext uri="{FF2B5EF4-FFF2-40B4-BE49-F238E27FC236}">
                <a16:creationId xmlns:a16="http://schemas.microsoft.com/office/drawing/2014/main" id="{672248F4-E2B5-4944-85D1-E0639D3786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13800" y="4857750"/>
            <a:ext cx="254000" cy="254000"/>
          </a:xfrm>
          <a:prstGeom prst="rect">
            <a:avLst/>
          </a:prstGeom>
        </p:spPr>
      </p:pic>
    </p:spTree>
    <p:extLst>
      <p:ext uri="{BB962C8B-B14F-4D97-AF65-F5344CB8AC3E}">
        <p14:creationId xmlns:p14="http://schemas.microsoft.com/office/powerpoint/2010/main" val="3978656085"/>
      </p:ext>
    </p:extLst>
  </p:cSld>
  <p:clrMapOvr>
    <a:masterClrMapping/>
  </p:clrMapOvr>
  <p:transition advTm="2315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304800" y="273843"/>
            <a:ext cx="5014722" cy="1371600"/>
          </a:xfrm>
        </p:spPr>
        <p:txBody>
          <a:bodyPr vert="horz" lIns="91440" tIns="45720" rIns="91440" bIns="45720" rtlCol="0" anchor="ctr">
            <a:normAutofit fontScale="90000"/>
          </a:bodyPr>
          <a:lstStyle/>
          <a:p>
            <a:pPr algn="l" rtl="0">
              <a:lnSpc>
                <a:spcPct val="90000"/>
              </a:lnSpc>
              <a:spcBef>
                <a:spcPct val="0"/>
              </a:spcBef>
            </a:pPr>
            <a:r>
              <a:rPr lang="en-US" sz="3200" dirty="0">
                <a:solidFill>
                  <a:schemeClr val="tx2"/>
                </a:solidFill>
                <a:latin typeface="Arial" panose="020B0604020202020204" pitchFamily="34" charset="0"/>
                <a:cs typeface="Arial" panose="020B0604020202020204" pitchFamily="34" charset="0"/>
              </a:rPr>
              <a:t>Bilio-pancreatic Diversion with Duodenal Switch</a:t>
            </a:r>
            <a:endParaRPr lang="en-US" sz="3100" kern="1200" dirty="0">
              <a:solidFill>
                <a:schemeClr val="tx1"/>
              </a:solidFill>
              <a:latin typeface="Arial" panose="020B0604020202020204" pitchFamily="34" charset="0"/>
              <a:cs typeface="Arial" panose="020B0604020202020204" pitchFamily="34" charset="0"/>
            </a:endParaRPr>
          </a:p>
        </p:txBody>
      </p:sp>
      <p:sp>
        <p:nvSpPr>
          <p:cNvPr id="8" name="object 4">
            <a:extLst>
              <a:ext uri="{FF2B5EF4-FFF2-40B4-BE49-F238E27FC236}">
                <a16:creationId xmlns:a16="http://schemas.microsoft.com/office/drawing/2014/main" id="{178E90CF-848D-2549-A8EA-8DBB5D60D336}"/>
              </a:ext>
            </a:extLst>
          </p:cNvPr>
          <p:cNvSpPr/>
          <p:nvPr/>
        </p:nvSpPr>
        <p:spPr>
          <a:xfrm>
            <a:off x="5562600" y="0"/>
            <a:ext cx="3581400" cy="514350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ontent Placeholder 9">
            <a:extLst>
              <a:ext uri="{FF2B5EF4-FFF2-40B4-BE49-F238E27FC236}">
                <a16:creationId xmlns:a16="http://schemas.microsoft.com/office/drawing/2014/main" id="{BFE89CDD-0DAA-724F-942B-AF3DE34E94BE}"/>
              </a:ext>
            </a:extLst>
          </p:cNvPr>
          <p:cNvSpPr txBox="1">
            <a:spLocks/>
          </p:cNvSpPr>
          <p:nvPr/>
        </p:nvSpPr>
        <p:spPr>
          <a:xfrm>
            <a:off x="216473" y="1581150"/>
            <a:ext cx="5224588" cy="3134053"/>
          </a:xfrm>
          <a:prstGeom prst="rect">
            <a:avLst/>
          </a:prstGeom>
        </p:spPr>
        <p:txBody>
          <a:bodyPr vert="horz" wrap="square" lIns="91440" tIns="45720" rIns="91440" bIns="45720" rtlCol="0">
            <a:normAutofit fontScale="92500" lnSpcReduction="20000"/>
          </a:bodyPr>
          <a:lstStyle>
            <a:lvl1pPr marL="0" indent="0">
              <a:buNone/>
              <a:defRPr sz="1650" b="0" i="0">
                <a:solidFill>
                  <a:schemeClr val="tx2"/>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800" b="0" i="0" u="none" strike="noStrike" kern="0" cap="none" spc="-5" normalizeH="0" baseline="0" noProof="0" dirty="0">
                <a:ln>
                  <a:noFill/>
                </a:ln>
                <a:solidFill>
                  <a:prstClr val="white"/>
                </a:solidFill>
                <a:effectLst/>
                <a:uLnTx/>
                <a:uFillTx/>
                <a:latin typeface="Arial"/>
                <a:ea typeface="+mn-ea"/>
                <a:cs typeface="Arial"/>
              </a:rPr>
              <a:t>Similar to a gastric bypass but with</a:t>
            </a:r>
          </a:p>
          <a:p>
            <a:pPr marL="671513" marR="0" lvl="1"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400" b="0" i="0" u="none" strike="noStrike" kern="0" cap="none" spc="-5" normalizeH="0" baseline="0" noProof="0" dirty="0">
                <a:ln>
                  <a:noFill/>
                </a:ln>
                <a:solidFill>
                  <a:prstClr val="white"/>
                </a:solidFill>
                <a:effectLst/>
                <a:uLnTx/>
                <a:uFillTx/>
                <a:latin typeface="Arial"/>
                <a:ea typeface="+mn-ea"/>
                <a:cs typeface="Arial"/>
              </a:rPr>
              <a:t>Sleeve-like pouch</a:t>
            </a:r>
          </a:p>
          <a:p>
            <a:pPr marL="671513" marR="0" lvl="1"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400" b="0" i="0" u="none" strike="noStrike" kern="0" cap="none" spc="-5" normalizeH="0" baseline="0" noProof="0" dirty="0">
                <a:ln>
                  <a:noFill/>
                </a:ln>
                <a:solidFill>
                  <a:prstClr val="white"/>
                </a:solidFill>
                <a:effectLst/>
                <a:uLnTx/>
                <a:uFillTx/>
                <a:latin typeface="Arial"/>
                <a:ea typeface="+mn-ea"/>
                <a:cs typeface="Arial"/>
              </a:rPr>
              <a:t>Longer bypassed intestinal segment</a:t>
            </a: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800" b="0" i="0" u="none" strike="noStrike" kern="0" cap="none" spc="-5" normalizeH="0" baseline="0" noProof="0" dirty="0">
                <a:ln>
                  <a:noFill/>
                </a:ln>
                <a:solidFill>
                  <a:prstClr val="white"/>
                </a:solidFill>
                <a:effectLst/>
                <a:uLnTx/>
                <a:uFillTx/>
                <a:latin typeface="Arial"/>
                <a:ea typeface="+mn-ea"/>
                <a:cs typeface="Arial"/>
              </a:rPr>
              <a:t>A more complex technical and longer surgery</a:t>
            </a: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800" b="0" i="0" u="none" strike="noStrike" kern="0" cap="none" spc="-5" normalizeH="0" baseline="0" noProof="0" dirty="0">
                <a:ln>
                  <a:noFill/>
                </a:ln>
                <a:solidFill>
                  <a:prstClr val="white"/>
                </a:solidFill>
                <a:effectLst/>
                <a:uLnTx/>
                <a:uFillTx/>
                <a:latin typeface="Arial"/>
                <a:ea typeface="+mn-ea"/>
                <a:cs typeface="Arial"/>
              </a:rPr>
              <a:t>Excellent</a:t>
            </a:r>
            <a:r>
              <a:rPr kumimoji="0" lang="en-US" sz="1800" b="0" i="0" u="none" strike="noStrike" kern="0" cap="none" spc="-5" normalizeH="0" noProof="0" dirty="0">
                <a:ln>
                  <a:noFill/>
                </a:ln>
                <a:solidFill>
                  <a:prstClr val="white"/>
                </a:solidFill>
                <a:effectLst/>
                <a:uLnTx/>
                <a:uFillTx/>
                <a:latin typeface="Arial"/>
                <a:ea typeface="+mn-ea"/>
                <a:cs typeface="Arial"/>
              </a:rPr>
              <a:t> </a:t>
            </a:r>
            <a:r>
              <a:rPr kumimoji="0" lang="en-US" sz="1800" b="0" i="0" u="none" strike="noStrike" kern="0" cap="none" spc="-5" normalizeH="0" baseline="0" noProof="0" dirty="0">
                <a:ln>
                  <a:noFill/>
                </a:ln>
                <a:solidFill>
                  <a:prstClr val="white"/>
                </a:solidFill>
                <a:effectLst/>
                <a:uLnTx/>
                <a:uFillTx/>
                <a:latin typeface="Arial"/>
                <a:ea typeface="+mn-ea"/>
                <a:cs typeface="Arial"/>
              </a:rPr>
              <a:t>sustainable weight loss results</a:t>
            </a:r>
          </a:p>
          <a:p>
            <a:pPr marL="671513" lvl="1" indent="-214313">
              <a:spcBef>
                <a:spcPct val="50000"/>
              </a:spcBef>
              <a:buFont typeface="Arial" panose="020B0604020202020204" pitchFamily="34" charset="0"/>
              <a:buChar char="•"/>
              <a:defRPr/>
            </a:pPr>
            <a:r>
              <a:rPr kumimoji="0" lang="en-US" sz="1950" b="0" i="0" u="none" strike="noStrike" kern="0" cap="none" spc="-5" normalizeH="0" baseline="0" noProof="0" dirty="0">
                <a:ln>
                  <a:noFill/>
                </a:ln>
                <a:solidFill>
                  <a:prstClr val="white"/>
                </a:solidFill>
                <a:effectLst/>
                <a:uLnTx/>
                <a:uFillTx/>
                <a:latin typeface="Arial"/>
                <a:ea typeface="+mn-ea"/>
                <a:cs typeface="Arial"/>
              </a:rPr>
              <a:t>45-50% total body weight loss </a:t>
            </a:r>
          </a:p>
          <a:p>
            <a:pPr lvl="1">
              <a:spcBef>
                <a:spcPct val="50000"/>
              </a:spcBef>
              <a:defRPr/>
            </a:pPr>
            <a:r>
              <a:rPr lang="en-US" sz="1950" spc="-5" dirty="0">
                <a:latin typeface="Arial" panose="020B0604020202020204" pitchFamily="34" charset="0"/>
                <a:cs typeface="Arial" panose="020B0604020202020204" pitchFamily="34" charset="0"/>
              </a:rPr>
              <a:t>	(80-90% </a:t>
            </a:r>
            <a:r>
              <a:rPr lang="en-US" sz="1950" i="1" u="sng" spc="-5" dirty="0">
                <a:latin typeface="Arial" panose="020B0604020202020204" pitchFamily="34" charset="0"/>
                <a:cs typeface="Arial" panose="020B0604020202020204" pitchFamily="34" charset="0"/>
              </a:rPr>
              <a:t>excess</a:t>
            </a:r>
            <a:r>
              <a:rPr lang="en-US" sz="1950" spc="-5" dirty="0">
                <a:latin typeface="Arial" panose="020B0604020202020204" pitchFamily="34" charset="0"/>
                <a:cs typeface="Arial" panose="020B0604020202020204" pitchFamily="34" charset="0"/>
              </a:rPr>
              <a:t> body weight loss)</a:t>
            </a:r>
            <a:endParaRPr kumimoji="0" lang="en-US" sz="1950" b="0" i="0" u="none" strike="noStrike" kern="0" cap="none" spc="-5" normalizeH="0" baseline="0" noProof="0" dirty="0">
              <a:ln>
                <a:noFill/>
              </a:ln>
              <a:solidFill>
                <a:prstClr val="white"/>
              </a:solidFill>
              <a:effectLst/>
              <a:uLnTx/>
              <a:uFillTx/>
              <a:latin typeface="Arial"/>
              <a:ea typeface="+mn-ea"/>
              <a:cs typeface="Arial"/>
            </a:endParaRP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800" b="0" i="0" u="none" strike="noStrike" kern="0" cap="none" spc="-5" normalizeH="0" baseline="0" noProof="0" dirty="0">
                <a:ln>
                  <a:noFill/>
                </a:ln>
                <a:solidFill>
                  <a:prstClr val="white"/>
                </a:solidFill>
                <a:effectLst/>
                <a:uLnTx/>
                <a:uFillTx/>
                <a:latin typeface="Arial"/>
                <a:ea typeface="+mn-ea"/>
                <a:cs typeface="Arial"/>
              </a:rPr>
              <a:t>Highly effective in resolution of type 2 diabetes and other medical</a:t>
            </a:r>
            <a:r>
              <a:rPr kumimoji="0" lang="en-US" sz="1800" b="0" i="0" u="none" strike="noStrike" kern="0" cap="none" spc="-5" normalizeH="0" noProof="0" dirty="0">
                <a:ln>
                  <a:noFill/>
                </a:ln>
                <a:solidFill>
                  <a:prstClr val="white"/>
                </a:solidFill>
                <a:effectLst/>
                <a:uLnTx/>
                <a:uFillTx/>
                <a:latin typeface="Arial"/>
                <a:ea typeface="+mn-ea"/>
                <a:cs typeface="Arial"/>
              </a:rPr>
              <a:t> problems</a:t>
            </a: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lang="en-US" sz="1800" kern="0" spc="-5" baseline="0" dirty="0">
                <a:solidFill>
                  <a:prstClr val="white"/>
                </a:solidFill>
                <a:latin typeface="Arial"/>
                <a:cs typeface="Arial"/>
              </a:rPr>
              <a:t>Risk of vitamin,</a:t>
            </a:r>
            <a:r>
              <a:rPr lang="en-US" sz="1800" kern="0" spc="-5" dirty="0">
                <a:solidFill>
                  <a:prstClr val="white"/>
                </a:solidFill>
                <a:latin typeface="Arial"/>
                <a:cs typeface="Arial"/>
              </a:rPr>
              <a:t> </a:t>
            </a:r>
            <a:r>
              <a:rPr lang="en-US" sz="1800" kern="0" spc="-5" baseline="0" dirty="0">
                <a:solidFill>
                  <a:prstClr val="white"/>
                </a:solidFill>
                <a:latin typeface="Arial"/>
                <a:cs typeface="Arial"/>
              </a:rPr>
              <a:t>nutrient</a:t>
            </a:r>
            <a:r>
              <a:rPr lang="en-US" sz="1800" kern="0" spc="-5" dirty="0">
                <a:solidFill>
                  <a:prstClr val="white"/>
                </a:solidFill>
                <a:latin typeface="Arial"/>
                <a:cs typeface="Arial"/>
              </a:rPr>
              <a:t> deficiencies</a:t>
            </a:r>
            <a:endParaRPr kumimoji="0" lang="en-US" sz="1800" b="0" i="0" u="none" strike="noStrike" kern="0" cap="none" spc="-5" normalizeH="0" baseline="0" noProof="0" dirty="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Calibri"/>
            </a:endParaRPr>
          </a:p>
        </p:txBody>
      </p:sp>
      <p:pic>
        <p:nvPicPr>
          <p:cNvPr id="4" name="25.mp3" descr="25.mp3">
            <a:hlinkClick r:id="" action="ppaction://media"/>
            <a:extLst>
              <a:ext uri="{FF2B5EF4-FFF2-40B4-BE49-F238E27FC236}">
                <a16:creationId xmlns:a16="http://schemas.microsoft.com/office/drawing/2014/main" id="{6A868055-818B-A14C-9CD3-B731E8AD20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13800" y="4873078"/>
            <a:ext cx="254000" cy="254000"/>
          </a:xfrm>
          <a:prstGeom prst="rect">
            <a:avLst/>
          </a:prstGeom>
        </p:spPr>
      </p:pic>
    </p:spTree>
    <p:extLst>
      <p:ext uri="{BB962C8B-B14F-4D97-AF65-F5344CB8AC3E}">
        <p14:creationId xmlns:p14="http://schemas.microsoft.com/office/powerpoint/2010/main" val="1384478952"/>
      </p:ext>
    </p:extLst>
  </p:cSld>
  <p:clrMapOvr>
    <a:overrideClrMapping bg1="dk1" tx1="lt1" bg2="dk2" tx2="lt2" accent1="accent1" accent2="accent2" accent3="accent3" accent4="accent4" accent5="accent5" accent6="accent6" hlink="hlink" folHlink="folHlink"/>
  </p:clrMapOvr>
  <p:transition advTm="7100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304800" y="273843"/>
            <a:ext cx="5014722" cy="1371600"/>
          </a:xfrm>
        </p:spPr>
        <p:txBody>
          <a:bodyPr vert="horz" lIns="91440" tIns="45720" rIns="91440" bIns="45720" rtlCol="0" anchor="ctr">
            <a:normAutofit fontScale="90000"/>
          </a:bodyPr>
          <a:lstStyle/>
          <a:p>
            <a:pPr algn="l" rtl="0">
              <a:lnSpc>
                <a:spcPct val="90000"/>
              </a:lnSpc>
              <a:spcBef>
                <a:spcPct val="0"/>
              </a:spcBef>
            </a:pPr>
            <a:r>
              <a:rPr lang="en-US" sz="3200" dirty="0">
                <a:solidFill>
                  <a:schemeClr val="tx2"/>
                </a:solidFill>
                <a:latin typeface="Arial" panose="020B0604020202020204" pitchFamily="34" charset="0"/>
                <a:cs typeface="Arial" panose="020B0604020202020204" pitchFamily="34" charset="0"/>
              </a:rPr>
              <a:t>Bilio-pancreatic Diversion with Duodenal Switch</a:t>
            </a:r>
            <a:endParaRPr lang="en-US" sz="3100" kern="1200" dirty="0">
              <a:solidFill>
                <a:schemeClr val="tx1"/>
              </a:solidFill>
              <a:latin typeface="Arial" panose="020B0604020202020204" pitchFamily="34" charset="0"/>
              <a:cs typeface="Arial" panose="020B0604020202020204" pitchFamily="34" charset="0"/>
            </a:endParaRPr>
          </a:p>
        </p:txBody>
      </p:sp>
      <p:sp>
        <p:nvSpPr>
          <p:cNvPr id="8" name="object 4">
            <a:extLst>
              <a:ext uri="{FF2B5EF4-FFF2-40B4-BE49-F238E27FC236}">
                <a16:creationId xmlns:a16="http://schemas.microsoft.com/office/drawing/2014/main" id="{178E90CF-848D-2549-A8EA-8DBB5D60D336}"/>
              </a:ext>
            </a:extLst>
          </p:cNvPr>
          <p:cNvSpPr/>
          <p:nvPr/>
        </p:nvSpPr>
        <p:spPr>
          <a:xfrm>
            <a:off x="5562600" y="0"/>
            <a:ext cx="3581400" cy="514350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ontent Placeholder 9">
            <a:extLst>
              <a:ext uri="{FF2B5EF4-FFF2-40B4-BE49-F238E27FC236}">
                <a16:creationId xmlns:a16="http://schemas.microsoft.com/office/drawing/2014/main" id="{BFE89CDD-0DAA-724F-942B-AF3DE34E94BE}"/>
              </a:ext>
            </a:extLst>
          </p:cNvPr>
          <p:cNvSpPr txBox="1">
            <a:spLocks/>
          </p:cNvSpPr>
          <p:nvPr/>
        </p:nvSpPr>
        <p:spPr>
          <a:xfrm>
            <a:off x="216473" y="1581150"/>
            <a:ext cx="5224588" cy="3134053"/>
          </a:xfrm>
          <a:prstGeom prst="rect">
            <a:avLst/>
          </a:prstGeom>
        </p:spPr>
        <p:txBody>
          <a:bodyPr vert="horz" wrap="square" lIns="91440" tIns="45720" rIns="91440" bIns="45720" rtlCol="0">
            <a:normAutofit/>
          </a:bodyPr>
          <a:lstStyle>
            <a:lvl1pPr marL="0" indent="0">
              <a:buNone/>
              <a:defRPr sz="1650" b="0" i="0">
                <a:solidFill>
                  <a:schemeClr val="tx2"/>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06375" marR="0" lvl="0"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Pros:</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Excellent impact on</a:t>
            </a:r>
          </a:p>
          <a:p>
            <a:pPr marL="1120775" marR="0" lvl="2"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Type 2 diabetes mellitus</a:t>
            </a:r>
          </a:p>
          <a:p>
            <a:pPr marL="1120775" marR="0" lvl="2"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Metabolic syndrome</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Excellent sustainable weight loss</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Tolerant of NSAIDs</a:t>
            </a:r>
          </a:p>
          <a:p>
            <a:pPr marL="206375" marR="0" lvl="0"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Cons:</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More technically complex,</a:t>
            </a:r>
            <a:r>
              <a:rPr kumimoji="0" lang="en-US" altLang="en-US" sz="1400" b="0" i="0" u="none" strike="noStrike" kern="1200" cap="none" spc="-5" normalizeH="0" noProof="0" dirty="0">
                <a:ln>
                  <a:noFill/>
                </a:ln>
                <a:solidFill>
                  <a:prstClr val="black"/>
                </a:solidFill>
                <a:effectLst/>
                <a:uLnTx/>
                <a:uFillTx/>
                <a:latin typeface="Arial"/>
                <a:ea typeface="+mn-ea"/>
                <a:cs typeface="Arial"/>
              </a:rPr>
              <a:t> </a:t>
            </a: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longer surgery</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Decreased absorption of vitamins, nutrients</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Possibility of internal hernia,</a:t>
            </a:r>
            <a:r>
              <a:rPr kumimoji="0" lang="en-US" altLang="en-US" sz="1400" b="0" i="0" u="none" strike="noStrike" kern="1200" cap="none" spc="-5" normalizeH="0" noProof="0" dirty="0">
                <a:ln>
                  <a:noFill/>
                </a:ln>
                <a:solidFill>
                  <a:prstClr val="black"/>
                </a:solidFill>
                <a:effectLst/>
                <a:uLnTx/>
                <a:uFillTx/>
                <a:latin typeface="Arial"/>
                <a:ea typeface="+mn-ea"/>
                <a:cs typeface="Arial"/>
              </a:rPr>
              <a:t> </a:t>
            </a: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bowel obstruction</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Increased number of bowel movements</a:t>
            </a:r>
          </a:p>
          <a:p>
            <a:pPr marL="206375" marR="0" lvl="0"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Ideal for:</a:t>
            </a:r>
          </a:p>
          <a:p>
            <a:pPr marL="663575" lvl="1" indent="-193675">
              <a:buClr>
                <a:srgbClr val="0064B9"/>
              </a:buClr>
              <a:buFont typeface="Times New Roman"/>
              <a:buChar char="•"/>
              <a:tabLst>
                <a:tab pos="206375" algn="l"/>
              </a:tabLst>
              <a:defRPr/>
            </a:pPr>
            <a:r>
              <a:rPr lang="en-US" altLang="en-US" sz="1400" spc="-5" dirty="0">
                <a:solidFill>
                  <a:prstClr val="black"/>
                </a:solidFill>
                <a:latin typeface="Arial"/>
                <a:cs typeface="Arial"/>
              </a:rPr>
              <a:t>May be performed after Sleeve Gastrectomy</a:t>
            </a:r>
            <a:endParaRPr kumimoji="0" lang="en-US" altLang="en-US" sz="1400" b="0" i="0" u="none" strike="noStrike" kern="1200" cap="none" spc="-5" normalizeH="0" baseline="0" noProof="0" dirty="0">
              <a:ln>
                <a:noFill/>
              </a:ln>
              <a:solidFill>
                <a:prstClr val="black"/>
              </a:solidFill>
              <a:effectLst/>
              <a:uLnTx/>
              <a:uFillTx/>
              <a:latin typeface="Arial"/>
              <a:ea typeface="+mn-ea"/>
              <a:cs typeface="Arial"/>
            </a:endParaRP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Seconds stage in patients with super morbid obesity</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26.mp3" descr="26.mp3">
            <a:hlinkClick r:id="" action="ppaction://media"/>
            <a:extLst>
              <a:ext uri="{FF2B5EF4-FFF2-40B4-BE49-F238E27FC236}">
                <a16:creationId xmlns:a16="http://schemas.microsoft.com/office/drawing/2014/main" id="{F7FD78D9-3ACE-D942-8E91-95B5ED812A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13800" y="4862567"/>
            <a:ext cx="254000" cy="254000"/>
          </a:xfrm>
          <a:prstGeom prst="rect">
            <a:avLst/>
          </a:prstGeom>
        </p:spPr>
      </p:pic>
    </p:spTree>
    <p:extLst>
      <p:ext uri="{BB962C8B-B14F-4D97-AF65-F5344CB8AC3E}">
        <p14:creationId xmlns:p14="http://schemas.microsoft.com/office/powerpoint/2010/main" val="1336157939"/>
      </p:ext>
    </p:extLst>
  </p:cSld>
  <p:clrMapOvr>
    <a:masterClrMapping/>
  </p:clrMapOvr>
  <p:transition advTm="5184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359864" y="209550"/>
            <a:ext cx="4960545" cy="1371600"/>
          </a:xfrm>
        </p:spPr>
        <p:txBody>
          <a:bodyPr vert="horz" lIns="91440" tIns="45720" rIns="91440" bIns="45720" rtlCol="0" anchor="ctr">
            <a:normAutofit fontScale="90000"/>
          </a:bodyPr>
          <a:lstStyle/>
          <a:p>
            <a:pPr algn="l" rtl="0">
              <a:lnSpc>
                <a:spcPct val="90000"/>
              </a:lnSpc>
              <a:spcBef>
                <a:spcPct val="0"/>
              </a:spcBef>
            </a:pPr>
            <a:r>
              <a:rPr lang="en-US" sz="3200" dirty="0">
                <a:solidFill>
                  <a:schemeClr val="tx2"/>
                </a:solidFill>
                <a:latin typeface="Arial" panose="020B0604020202020204" pitchFamily="34" charset="0"/>
                <a:cs typeface="Arial" panose="020B0604020202020204" pitchFamily="34" charset="0"/>
              </a:rPr>
              <a:t>Single Anastomosis Duodeno-ileal Bypass with Sleeve Gastrectomy</a:t>
            </a:r>
            <a:br>
              <a:rPr lang="en-US" sz="3100" kern="1200" dirty="0">
                <a:solidFill>
                  <a:schemeClr val="tx1"/>
                </a:solidFill>
                <a:latin typeface="Arial" panose="020B0604020202020204" pitchFamily="34" charset="0"/>
                <a:cs typeface="Arial" panose="020B0604020202020204" pitchFamily="34" charset="0"/>
              </a:rPr>
            </a:br>
            <a:endParaRPr lang="en-US" sz="310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DE2345A-7B76-5245-B21D-44C351DE384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5579301" y="0"/>
            <a:ext cx="3564699" cy="5175070"/>
          </a:xfrm>
          <a:prstGeom prst="rect">
            <a:avLst/>
          </a:prstGeom>
        </p:spPr>
      </p:pic>
      <p:sp>
        <p:nvSpPr>
          <p:cNvPr id="8" name="Content Placeholder 9">
            <a:extLst>
              <a:ext uri="{FF2B5EF4-FFF2-40B4-BE49-F238E27FC236}">
                <a16:creationId xmlns:a16="http://schemas.microsoft.com/office/drawing/2014/main" id="{77C253C4-0F4E-6948-B4EA-E84B761C8D9C}"/>
              </a:ext>
            </a:extLst>
          </p:cNvPr>
          <p:cNvSpPr txBox="1">
            <a:spLocks/>
          </p:cNvSpPr>
          <p:nvPr/>
        </p:nvSpPr>
        <p:spPr>
          <a:xfrm>
            <a:off x="366149" y="1581150"/>
            <a:ext cx="5206867" cy="3224215"/>
          </a:xfrm>
          <a:prstGeom prst="rect">
            <a:avLst/>
          </a:prstGeom>
        </p:spPr>
        <p:txBody>
          <a:bodyPr vert="horz" wrap="square" lIns="91440" tIns="45720" rIns="91440" bIns="45720" rtlCol="0" anchor="t">
            <a:normAutofit/>
          </a:bodyPr>
          <a:lstStyle>
            <a:lvl1pPr marL="0" indent="0">
              <a:buNone/>
              <a:defRPr sz="1650" b="0" i="0">
                <a:solidFill>
                  <a:schemeClr val="tx2"/>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3995" indent="-213995">
              <a:spcBef>
                <a:spcPct val="50000"/>
              </a:spcBef>
              <a:buFont typeface="Arial" panose="020B0604020202020204" pitchFamily="34" charset="0"/>
              <a:buChar char="•"/>
              <a:defRPr/>
            </a:pPr>
            <a:r>
              <a:rPr kumimoji="0" lang="en-US" alt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Highly effective for </a:t>
            </a:r>
            <a:r>
              <a:rPr lang="en-US" altLang="en-US" sz="1800" dirty="0">
                <a:latin typeface="Arial" panose="020B0604020202020204" pitchFamily="34" charset="0"/>
                <a:cs typeface="Arial" panose="020B0604020202020204" pitchFamily="34" charset="0"/>
              </a:rPr>
              <a:t>type 2 diabetes,</a:t>
            </a:r>
            <a:r>
              <a:rPr kumimoji="0" lang="en-US" alt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comorbid conditions</a:t>
            </a:r>
            <a:endParaRPr lang="en-US" dirty="0">
              <a:latin typeface="Arial" panose="020B0604020202020204" pitchFamily="34" charset="0"/>
              <a:cs typeface="Arial" panose="020B0604020202020204" pitchFamily="34" charset="0"/>
            </a:endParaRP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Less risk for future bowel obstructions and hernias</a:t>
            </a: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NSAID use tolerated</a:t>
            </a: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May be performed after a sleeve gastrectomy</a:t>
            </a: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Weight loss 80-90% </a:t>
            </a:r>
            <a:r>
              <a:rPr kumimoji="0" lang="en-US" sz="1800" b="0" i="1"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excess</a:t>
            </a:r>
            <a:r>
              <a:rPr kumimoji="0" lang="en-US" sz="1800" b="0"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body weight</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en-US" sz="1800" b="0" i="0" u="none" strike="noStrike" kern="0" cap="none" spc="-5" normalizeH="0" baseline="0" noProof="0" dirty="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Calibri"/>
            </a:endParaRPr>
          </a:p>
        </p:txBody>
      </p:sp>
      <p:pic>
        <p:nvPicPr>
          <p:cNvPr id="4" name="27.mp3" descr="27.mp3">
            <a:hlinkClick r:id="" action="ppaction://media"/>
            <a:extLst>
              <a:ext uri="{FF2B5EF4-FFF2-40B4-BE49-F238E27FC236}">
                <a16:creationId xmlns:a16="http://schemas.microsoft.com/office/drawing/2014/main" id="{11C151A3-A653-6049-826C-95EAFABEAE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13800" y="57150"/>
            <a:ext cx="254000" cy="254000"/>
          </a:xfrm>
          <a:prstGeom prst="rect">
            <a:avLst/>
          </a:prstGeom>
        </p:spPr>
      </p:pic>
    </p:spTree>
    <p:extLst>
      <p:ext uri="{BB962C8B-B14F-4D97-AF65-F5344CB8AC3E}">
        <p14:creationId xmlns:p14="http://schemas.microsoft.com/office/powerpoint/2010/main" val="1448844445"/>
      </p:ext>
    </p:extLst>
  </p:cSld>
  <p:clrMapOvr>
    <a:overrideClrMapping bg1="dk1" tx1="lt1" bg2="dk2" tx2="lt2" accent1="accent1" accent2="accent2" accent3="accent3" accent4="accent4" accent5="accent5" accent6="accent6" hlink="hlink" folHlink="folHlink"/>
  </p:clrMapOvr>
  <p:transition advTm="413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7D0-AD95-9544-BEC7-D7E81C77A02C}"/>
              </a:ext>
            </a:extLst>
          </p:cNvPr>
          <p:cNvSpPr>
            <a:spLocks noGrp="1"/>
          </p:cNvSpPr>
          <p:nvPr>
            <p:ph type="title"/>
          </p:nvPr>
        </p:nvSpPr>
        <p:spPr>
          <a:xfrm>
            <a:off x="381000" y="285750"/>
            <a:ext cx="4960545" cy="1371600"/>
          </a:xfrm>
        </p:spPr>
        <p:txBody>
          <a:bodyPr vert="horz" lIns="91440" tIns="45720" rIns="91440" bIns="45720" rtlCol="0" anchor="ctr">
            <a:normAutofit fontScale="90000"/>
          </a:bodyPr>
          <a:lstStyle/>
          <a:p>
            <a:pPr algn="l" rtl="0">
              <a:lnSpc>
                <a:spcPct val="90000"/>
              </a:lnSpc>
              <a:spcBef>
                <a:spcPct val="0"/>
              </a:spcBef>
            </a:pPr>
            <a:r>
              <a:rPr lang="en-US" sz="3200" dirty="0">
                <a:solidFill>
                  <a:schemeClr val="tx2"/>
                </a:solidFill>
                <a:latin typeface="Arial" panose="020B0604020202020204" pitchFamily="34" charset="0"/>
                <a:cs typeface="Arial" panose="020B0604020202020204" pitchFamily="34" charset="0"/>
              </a:rPr>
              <a:t>Single Anastomosis Duodeno-ileal Bypass with Sleeve Gastrectomy</a:t>
            </a:r>
            <a:br>
              <a:rPr lang="en-US" sz="3100" kern="1200" dirty="0">
                <a:solidFill>
                  <a:schemeClr val="tx1"/>
                </a:solidFill>
                <a:latin typeface="Arial" panose="020B0604020202020204" pitchFamily="34" charset="0"/>
                <a:cs typeface="Arial" panose="020B0604020202020204" pitchFamily="34" charset="0"/>
              </a:rPr>
            </a:br>
            <a:endParaRPr lang="en-US" sz="310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DE2345A-7B76-5245-B21D-44C351DE384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5598940" y="-31570"/>
            <a:ext cx="3564699" cy="5175070"/>
          </a:xfrm>
          <a:prstGeom prst="rect">
            <a:avLst/>
          </a:prstGeom>
          <a:blipFill>
            <a:blip r:embed="rId8" cstate="print"/>
            <a:stretch>
              <a:fillRect/>
            </a:stretch>
          </a:blipFill>
        </p:spPr>
      </p:pic>
      <p:sp>
        <p:nvSpPr>
          <p:cNvPr id="8" name="Content Placeholder 9">
            <a:extLst>
              <a:ext uri="{FF2B5EF4-FFF2-40B4-BE49-F238E27FC236}">
                <a16:creationId xmlns:a16="http://schemas.microsoft.com/office/drawing/2014/main" id="{77C253C4-0F4E-6948-B4EA-E84B761C8D9C}"/>
              </a:ext>
            </a:extLst>
          </p:cNvPr>
          <p:cNvSpPr txBox="1">
            <a:spLocks/>
          </p:cNvSpPr>
          <p:nvPr/>
        </p:nvSpPr>
        <p:spPr>
          <a:xfrm>
            <a:off x="279533" y="1504950"/>
            <a:ext cx="5206867" cy="3224215"/>
          </a:xfrm>
          <a:prstGeom prst="rect">
            <a:avLst/>
          </a:prstGeom>
        </p:spPr>
        <p:txBody>
          <a:bodyPr vert="horz" wrap="square" lIns="91440" tIns="45720" rIns="91440" bIns="45720" rtlCol="0">
            <a:normAutofit/>
          </a:bodyPr>
          <a:lstStyle>
            <a:lvl1pPr marL="0" indent="0">
              <a:buNone/>
              <a:defRPr sz="1650" b="0" i="0">
                <a:solidFill>
                  <a:schemeClr val="tx2"/>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06375" marR="0" lvl="0"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Pros:</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Excellent impact on</a:t>
            </a:r>
          </a:p>
          <a:p>
            <a:pPr marL="1120775" marR="0" lvl="2"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Type 2 diabetes mellitus</a:t>
            </a:r>
          </a:p>
          <a:p>
            <a:pPr marL="1120775" marR="0" lvl="2"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Metabolic syndrome</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Excellent weight loss</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sz="1400" b="0" i="0" u="none" strike="noStrike" kern="1200" cap="none" spc="-5" normalizeH="0" baseline="0" noProof="0" dirty="0">
                <a:ln>
                  <a:noFill/>
                </a:ln>
                <a:solidFill>
                  <a:prstClr val="black"/>
                </a:solidFill>
                <a:effectLst/>
                <a:uLnTx/>
                <a:uFillTx/>
                <a:latin typeface="Arial"/>
                <a:ea typeface="+mn-ea"/>
                <a:cs typeface="Arial"/>
              </a:rPr>
              <a:t>Better tolerance of NSAIDs</a:t>
            </a:r>
          </a:p>
          <a:p>
            <a:pPr marL="206375" marR="0" lvl="0"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Cons:</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Newer procedure</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Decreased absorption of vitamins, nutrients</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lang="en-US" altLang="en-US" sz="1400" spc="-5" dirty="0">
                <a:solidFill>
                  <a:prstClr val="black"/>
                </a:solidFill>
                <a:latin typeface="Arial"/>
                <a:cs typeface="Arial"/>
              </a:rPr>
              <a:t>Bowel connection</a:t>
            </a:r>
            <a:endParaRPr kumimoji="0" lang="en-US" altLang="en-US" sz="1400" b="0" i="0" u="none" strike="noStrike" kern="1200" cap="none" spc="-5" normalizeH="0" baseline="0" noProof="0" dirty="0">
              <a:ln>
                <a:noFill/>
              </a:ln>
              <a:solidFill>
                <a:prstClr val="black"/>
              </a:solidFill>
              <a:effectLst/>
              <a:uLnTx/>
              <a:uFillTx/>
              <a:latin typeface="Arial"/>
              <a:ea typeface="+mn-ea"/>
              <a:cs typeface="Arial"/>
            </a:endParaRP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Increased number of bowel movements</a:t>
            </a:r>
          </a:p>
          <a:p>
            <a:pPr marL="206375" marR="0" lvl="0"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Ideal for:</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May be performed after Sleeve Gastrectomy</a:t>
            </a:r>
          </a:p>
          <a:p>
            <a:pPr marL="663575" marR="0" lvl="1" indent="-193675" algn="l" defTabSz="914400" rtl="0" eaLnBrk="1" fontAlgn="auto" latinLnBrk="0" hangingPunct="1">
              <a:lnSpc>
                <a:spcPct val="100000"/>
              </a:lnSpc>
              <a:spcBef>
                <a:spcPts val="0"/>
              </a:spcBef>
              <a:spcAft>
                <a:spcPts val="0"/>
              </a:spcAft>
              <a:buClr>
                <a:srgbClr val="0064B9"/>
              </a:buClr>
              <a:buSzTx/>
              <a:buFont typeface="Times New Roman"/>
              <a:buChar char="•"/>
              <a:tabLst>
                <a:tab pos="206375" algn="l"/>
              </a:tabLst>
              <a:defRPr/>
            </a:pPr>
            <a:r>
              <a:rPr kumimoji="0" lang="en-US" altLang="en-US" sz="1400" b="0" i="0" u="none" strike="noStrike" kern="1200" cap="none" spc="-5" normalizeH="0" baseline="0" noProof="0" dirty="0">
                <a:ln>
                  <a:noFill/>
                </a:ln>
                <a:solidFill>
                  <a:prstClr val="black"/>
                </a:solidFill>
                <a:effectLst/>
                <a:uLnTx/>
                <a:uFillTx/>
                <a:latin typeface="Arial"/>
                <a:ea typeface="+mn-ea"/>
                <a:cs typeface="Arial"/>
              </a:rPr>
              <a:t>Patients with super morbid obesity (2-stage)</a:t>
            </a: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en-US" sz="1800" b="0" i="0" u="none" strike="noStrike" kern="0" cap="none" spc="-5"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28.mp3" descr="28.mp3">
            <a:hlinkClick r:id="" action="ppaction://media"/>
            <a:extLst>
              <a:ext uri="{FF2B5EF4-FFF2-40B4-BE49-F238E27FC236}">
                <a16:creationId xmlns:a16="http://schemas.microsoft.com/office/drawing/2014/main" id="{2937865F-B510-884F-81DC-33D7916499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3800" y="57150"/>
            <a:ext cx="254000" cy="254000"/>
          </a:xfrm>
          <a:prstGeom prst="rect">
            <a:avLst/>
          </a:prstGeom>
        </p:spPr>
      </p:pic>
    </p:spTree>
    <p:extLst>
      <p:ext uri="{BB962C8B-B14F-4D97-AF65-F5344CB8AC3E}">
        <p14:creationId xmlns:p14="http://schemas.microsoft.com/office/powerpoint/2010/main" val="3002959438"/>
      </p:ext>
    </p:extLst>
  </p:cSld>
  <p:clrMapOvr>
    <a:masterClrMapping/>
  </p:clrMapOvr>
  <p:transition advTm="2014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1530927" y="0"/>
            <a:ext cx="6026789" cy="4984382"/>
          </a:xfrm>
          <a:prstGeom prst="rect">
            <a:avLst/>
          </a:prstGeom>
        </p:spPr>
      </p:pic>
      <p:sp>
        <p:nvSpPr>
          <p:cNvPr id="4" name="TextBox 3"/>
          <p:cNvSpPr txBox="1"/>
          <p:nvPr/>
        </p:nvSpPr>
        <p:spPr>
          <a:xfrm>
            <a:off x="7144932" y="2479998"/>
            <a:ext cx="545342" cy="253916"/>
          </a:xfrm>
          <a:prstGeom prst="rect">
            <a:avLst/>
          </a:prstGeom>
          <a:noFill/>
          <a:ln w="28575">
            <a:solidFill>
              <a:srgbClr val="FF0000"/>
            </a:solidFill>
          </a:ln>
        </p:spPr>
        <p:txBody>
          <a:bodyPr wrap="none" rtlCol="0">
            <a:spAutoFit/>
          </a:bodyPr>
          <a:lstStyle/>
          <a:p>
            <a:r>
              <a:rPr lang="en-US" sz="1050" b="1" dirty="0">
                <a:solidFill>
                  <a:prstClr val="black"/>
                </a:solidFill>
              </a:rPr>
              <a:t>Excess</a:t>
            </a:r>
          </a:p>
        </p:txBody>
      </p:sp>
      <p:sp>
        <p:nvSpPr>
          <p:cNvPr id="5" name="TextBox 4"/>
          <p:cNvSpPr txBox="1"/>
          <p:nvPr/>
        </p:nvSpPr>
        <p:spPr>
          <a:xfrm>
            <a:off x="7184750" y="4120402"/>
            <a:ext cx="470000" cy="253916"/>
          </a:xfrm>
          <a:prstGeom prst="rect">
            <a:avLst/>
          </a:prstGeom>
          <a:noFill/>
          <a:ln w="28575">
            <a:solidFill>
              <a:srgbClr val="FF0000"/>
            </a:solidFill>
          </a:ln>
        </p:spPr>
        <p:txBody>
          <a:bodyPr wrap="none" rtlCol="0">
            <a:spAutoFit/>
          </a:bodyPr>
          <a:lstStyle/>
          <a:p>
            <a:r>
              <a:rPr lang="en-US" sz="1050" b="1" dirty="0">
                <a:solidFill>
                  <a:prstClr val="black"/>
                </a:solidFill>
              </a:rPr>
              <a:t>Total</a:t>
            </a:r>
          </a:p>
        </p:txBody>
      </p:sp>
      <p:cxnSp>
        <p:nvCxnSpPr>
          <p:cNvPr id="6" name="Straight Arrow Connector 5"/>
          <p:cNvCxnSpPr/>
          <p:nvPr/>
        </p:nvCxnSpPr>
        <p:spPr>
          <a:xfrm>
            <a:off x="2616384" y="1985867"/>
            <a:ext cx="4013017" cy="1802025"/>
          </a:xfrm>
          <a:prstGeom prst="straightConnector1">
            <a:avLst/>
          </a:prstGeom>
          <a:ln w="76200">
            <a:solidFill>
              <a:srgbClr val="FFC000"/>
            </a:solidFill>
            <a:prstDash val="solid"/>
            <a:round/>
            <a:tailEnd type="triangle"/>
          </a:ln>
        </p:spPr>
        <p:style>
          <a:lnRef idx="1">
            <a:schemeClr val="accent1"/>
          </a:lnRef>
          <a:fillRef idx="0">
            <a:schemeClr val="accent1"/>
          </a:fillRef>
          <a:effectRef idx="0">
            <a:schemeClr val="accent1"/>
          </a:effectRef>
          <a:fontRef idx="minor">
            <a:schemeClr val="tx1"/>
          </a:fontRef>
        </p:style>
      </p:cxnSp>
      <p:pic>
        <p:nvPicPr>
          <p:cNvPr id="7" name="29.mp3" descr="29.mp3">
            <a:hlinkClick r:id="" action="ppaction://media"/>
            <a:extLst>
              <a:ext uri="{FF2B5EF4-FFF2-40B4-BE49-F238E27FC236}">
                <a16:creationId xmlns:a16="http://schemas.microsoft.com/office/drawing/2014/main" id="{73CAF102-6A6C-C348-8B0F-35398E57AD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64600" y="4857750"/>
            <a:ext cx="279400" cy="279400"/>
          </a:xfrm>
          <a:prstGeom prst="rect">
            <a:avLst/>
          </a:prstGeom>
        </p:spPr>
      </p:pic>
    </p:spTree>
    <p:custDataLst>
      <p:tags r:id="rId1"/>
    </p:custDataLst>
    <p:extLst>
      <p:ext uri="{BB962C8B-B14F-4D97-AF65-F5344CB8AC3E}">
        <p14:creationId xmlns:p14="http://schemas.microsoft.com/office/powerpoint/2010/main" val="3466362816"/>
      </p:ext>
    </p:extLst>
  </p:cSld>
  <p:clrMapOvr>
    <a:masterClrMapping/>
  </p:clrMapOvr>
  <mc:AlternateContent xmlns:mc="http://schemas.openxmlformats.org/markup-compatibility/2006" xmlns:p14="http://schemas.microsoft.com/office/powerpoint/2010/main">
    <mc:Choice Requires="p14">
      <p:transition spd="slow" p14:dur="2000" advTm="53899"/>
    </mc:Choice>
    <mc:Fallback xmlns="">
      <p:transition spd="slow" advTm="538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95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C64C58-4A5F-4D40-B691-81CBB2B30C9A}"/>
              </a:ext>
            </a:extLst>
          </p:cNvPr>
          <p:cNvSpPr txBox="1">
            <a:spLocks/>
          </p:cNvSpPr>
          <p:nvPr/>
        </p:nvSpPr>
        <p:spPr>
          <a:xfrm>
            <a:off x="106174" y="361950"/>
            <a:ext cx="2880328" cy="4140434"/>
          </a:xfrm>
          <a:prstGeom prst="rect">
            <a:avLst/>
          </a:prstGeom>
        </p:spPr>
        <p:txBody>
          <a:bodyPr wrap="square" lIns="0" tIns="0" rIns="0" bIns="0">
            <a:normAutofit/>
          </a:bodyPr>
          <a:lstStyle>
            <a:lvl1pPr>
              <a:defRPr sz="3000" b="1" i="0" baseline="0">
                <a:solidFill>
                  <a:srgbClr val="0064B9"/>
                </a:solidFill>
                <a:latin typeface="Tahoma"/>
                <a:ea typeface="+mj-ea"/>
                <a:cs typeface="Tahoma"/>
              </a:defRPr>
            </a:lvl1pPr>
          </a:lstStyle>
          <a:p>
            <a:pPr algn="ctr"/>
            <a:r>
              <a:rPr lang="en-US" sz="4000" kern="0" dirty="0">
                <a:solidFill>
                  <a:srgbClr val="FFFFFF"/>
                </a:solidFill>
                <a:latin typeface="Avenir" panose="02000503020000020003" pitchFamily="2" charset="0"/>
              </a:rPr>
              <a:t>The Biology</a:t>
            </a:r>
          </a:p>
          <a:p>
            <a:pPr algn="ctr"/>
            <a:r>
              <a:rPr lang="en-US" sz="4000" kern="0" dirty="0">
                <a:solidFill>
                  <a:srgbClr val="FFFFFF"/>
                </a:solidFill>
                <a:latin typeface="Avenir" panose="02000503020000020003" pitchFamily="2" charset="0"/>
              </a:rPr>
              <a:t> of Fat</a:t>
            </a:r>
          </a:p>
        </p:txBody>
      </p:sp>
      <p:sp>
        <p:nvSpPr>
          <p:cNvPr id="12" name="Rectangle 11">
            <a:extLst>
              <a:ext uri="{FF2B5EF4-FFF2-40B4-BE49-F238E27FC236}">
                <a16:creationId xmlns:a16="http://schemas.microsoft.com/office/drawing/2014/main" id="{FB9A40ED-ECA5-3B48-8AD8-890807E91BD6}"/>
              </a:ext>
            </a:extLst>
          </p:cNvPr>
          <p:cNvSpPr/>
          <p:nvPr/>
        </p:nvSpPr>
        <p:spPr>
          <a:xfrm>
            <a:off x="3727006" y="361950"/>
            <a:ext cx="4648200" cy="914400"/>
          </a:xfrm>
          <a:prstGeom prst="rect">
            <a:avLst/>
          </a:prstGeom>
          <a:solidFill>
            <a:srgbClr val="BB9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a:extLst>
              <a:ext uri="{FF2B5EF4-FFF2-40B4-BE49-F238E27FC236}">
                <a16:creationId xmlns:a16="http://schemas.microsoft.com/office/drawing/2014/main" id="{B38430D0-1100-114A-A6F4-561DE4A9758D}"/>
              </a:ext>
            </a:extLst>
          </p:cNvPr>
          <p:cNvSpPr txBox="1"/>
          <p:nvPr/>
        </p:nvSpPr>
        <p:spPr>
          <a:xfrm>
            <a:off x="3529282" y="388576"/>
            <a:ext cx="4845924" cy="92363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Stores excess energy </a:t>
            </a:r>
          </a:p>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CALORIES</a:t>
            </a:r>
          </a:p>
        </p:txBody>
      </p:sp>
      <p:sp>
        <p:nvSpPr>
          <p:cNvPr id="13" name="Rectangle 12">
            <a:extLst>
              <a:ext uri="{FF2B5EF4-FFF2-40B4-BE49-F238E27FC236}">
                <a16:creationId xmlns:a16="http://schemas.microsoft.com/office/drawing/2014/main" id="{EA132CAC-B857-EB48-9277-F7FBCCF5DC24}"/>
              </a:ext>
            </a:extLst>
          </p:cNvPr>
          <p:cNvSpPr/>
          <p:nvPr/>
        </p:nvSpPr>
        <p:spPr>
          <a:xfrm>
            <a:off x="3727006" y="1706816"/>
            <a:ext cx="4648200" cy="914400"/>
          </a:xfrm>
          <a:prstGeom prst="rect">
            <a:avLst/>
          </a:prstGeom>
          <a:solidFill>
            <a:srgbClr val="3B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70102B-CB37-174F-B90C-018031AD2593}"/>
              </a:ext>
            </a:extLst>
          </p:cNvPr>
          <p:cNvSpPr/>
          <p:nvPr/>
        </p:nvSpPr>
        <p:spPr>
          <a:xfrm>
            <a:off x="3727006" y="4095750"/>
            <a:ext cx="4648200" cy="914400"/>
          </a:xfrm>
          <a:prstGeom prst="rect">
            <a:avLst/>
          </a:prstGeom>
          <a:solidFill>
            <a:srgbClr val="0B1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C965E4D-4E03-E74E-B7FD-BFB5720C63C7}"/>
              </a:ext>
            </a:extLst>
          </p:cNvPr>
          <p:cNvSpPr/>
          <p:nvPr/>
        </p:nvSpPr>
        <p:spPr>
          <a:xfrm>
            <a:off x="3727006" y="2872708"/>
            <a:ext cx="4648200" cy="914400"/>
          </a:xfrm>
          <a:prstGeom prst="rect">
            <a:avLst/>
          </a:prstGeom>
          <a:solidFill>
            <a:srgbClr val="002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4">
            <a:extLst>
              <a:ext uri="{FF2B5EF4-FFF2-40B4-BE49-F238E27FC236}">
                <a16:creationId xmlns:a16="http://schemas.microsoft.com/office/drawing/2014/main" id="{33E0D542-DD87-5543-A116-7CE2D87E9013}"/>
              </a:ext>
            </a:extLst>
          </p:cNvPr>
          <p:cNvSpPr txBox="1"/>
          <p:nvPr/>
        </p:nvSpPr>
        <p:spPr>
          <a:xfrm>
            <a:off x="3494189" y="2822122"/>
            <a:ext cx="5113834" cy="10668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a:r>
              <a:rPr lang="en-US" sz="2200" dirty="0">
                <a:latin typeface="Arial" panose="020B0604020202020204" pitchFamily="34" charset="0"/>
                <a:cs typeface="Arial" panose="020B0604020202020204" pitchFamily="34" charset="0"/>
              </a:rPr>
              <a:t>These hormones control hunger </a:t>
            </a:r>
          </a:p>
          <a:p>
            <a:pPr lvl="0" algn="ctr"/>
            <a:r>
              <a:rPr lang="en-US" sz="2400" b="1" dirty="0">
                <a:latin typeface="Arial" panose="020B0604020202020204" pitchFamily="34" charset="0"/>
                <a:cs typeface="Arial" panose="020B0604020202020204" pitchFamily="34" charset="0"/>
              </a:rPr>
              <a:t>Burn Calories</a:t>
            </a:r>
          </a:p>
        </p:txBody>
      </p:sp>
      <p:sp>
        <p:nvSpPr>
          <p:cNvPr id="19" name="Rounded Rectangle 4">
            <a:extLst>
              <a:ext uri="{FF2B5EF4-FFF2-40B4-BE49-F238E27FC236}">
                <a16:creationId xmlns:a16="http://schemas.microsoft.com/office/drawing/2014/main" id="{7668B6E2-EF26-2342-96D1-C6D849DE7F2B}"/>
              </a:ext>
            </a:extLst>
          </p:cNvPr>
          <p:cNvSpPr txBox="1"/>
          <p:nvPr/>
        </p:nvSpPr>
        <p:spPr>
          <a:xfrm>
            <a:off x="3355744" y="1559944"/>
            <a:ext cx="5500607" cy="124497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a:r>
              <a:rPr lang="en-US" sz="2000" dirty="0">
                <a:latin typeface="Arial" panose="020B0604020202020204" pitchFamily="34" charset="0"/>
                <a:cs typeface="Arial" panose="020B0604020202020204" pitchFamily="34" charset="0"/>
              </a:rPr>
              <a:t>Communicates with the brain &amp; body </a:t>
            </a:r>
          </a:p>
          <a:p>
            <a:pPr lvl="0" algn="ctr"/>
            <a:r>
              <a:rPr lang="en-US" sz="2800" b="1" dirty="0">
                <a:latin typeface="Arial" panose="020B0604020202020204" pitchFamily="34" charset="0"/>
                <a:cs typeface="Arial" panose="020B0604020202020204" pitchFamily="34" charset="0"/>
              </a:rPr>
              <a:t>HORMONES</a:t>
            </a:r>
            <a:endParaRPr lang="en-US" sz="2400" b="1" dirty="0">
              <a:latin typeface="Arial" panose="020B0604020202020204" pitchFamily="34" charset="0"/>
              <a:cs typeface="Arial" panose="020B0604020202020204" pitchFamily="34" charset="0"/>
            </a:endParaRPr>
          </a:p>
        </p:txBody>
      </p:sp>
      <p:sp>
        <p:nvSpPr>
          <p:cNvPr id="20" name="Rounded Rectangle 4">
            <a:extLst>
              <a:ext uri="{FF2B5EF4-FFF2-40B4-BE49-F238E27FC236}">
                <a16:creationId xmlns:a16="http://schemas.microsoft.com/office/drawing/2014/main" id="{ABFBC0CF-7D1A-AF40-B480-0A8EE5C899B1}"/>
              </a:ext>
            </a:extLst>
          </p:cNvPr>
          <p:cNvSpPr txBox="1"/>
          <p:nvPr/>
        </p:nvSpPr>
        <p:spPr>
          <a:xfrm>
            <a:off x="3549131" y="4019550"/>
            <a:ext cx="5113834" cy="10668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a:r>
              <a:rPr lang="en-US" sz="2400" b="1" dirty="0">
                <a:latin typeface="Arial" panose="020B0604020202020204" pitchFamily="34" charset="0"/>
                <a:cs typeface="Arial" panose="020B0604020202020204" pitchFamily="34" charset="0"/>
              </a:rPr>
              <a:t>Excess fat </a:t>
            </a:r>
            <a:r>
              <a:rPr lang="en-US" sz="2400" b="1" dirty="0">
                <a:latin typeface="Arial" panose="020B0604020202020204" pitchFamily="34" charset="0"/>
                <a:cs typeface="Arial" panose="020B0604020202020204" pitchFamily="34" charset="0"/>
                <a:sym typeface="Wingdings" pitchFamily="2" charset="2"/>
              </a:rPr>
              <a:t> O</a:t>
            </a:r>
            <a:r>
              <a:rPr lang="en-US" sz="2400" b="1" dirty="0">
                <a:latin typeface="Arial" panose="020B0604020202020204" pitchFamily="34" charset="0"/>
                <a:cs typeface="Arial" panose="020B0604020202020204" pitchFamily="34" charset="0"/>
              </a:rPr>
              <a:t>besity </a:t>
            </a:r>
          </a:p>
          <a:p>
            <a:pPr lvl="0" algn="ctr"/>
            <a:r>
              <a:rPr lang="en-US" sz="2400" b="1" dirty="0">
                <a:latin typeface="Arial" panose="020B0604020202020204" pitchFamily="34" charset="0"/>
                <a:cs typeface="Arial" panose="020B0604020202020204" pitchFamily="34" charset="0"/>
                <a:sym typeface="Wingdings" pitchFamily="2" charset="2"/>
              </a:rPr>
              <a:t> C</a:t>
            </a:r>
            <a:r>
              <a:rPr lang="en-US" sz="2400" b="1" dirty="0">
                <a:latin typeface="Arial" panose="020B0604020202020204" pitchFamily="34" charset="0"/>
                <a:cs typeface="Arial" panose="020B0604020202020204" pitchFamily="34" charset="0"/>
              </a:rPr>
              <a:t>hronic Disease</a:t>
            </a:r>
          </a:p>
        </p:txBody>
      </p:sp>
      <p:pic>
        <p:nvPicPr>
          <p:cNvPr id="3" name="3.mp3" descr="3.mp3">
            <a:hlinkClick r:id="" action="ppaction://media"/>
            <a:extLst>
              <a:ext uri="{FF2B5EF4-FFF2-40B4-BE49-F238E27FC236}">
                <a16:creationId xmlns:a16="http://schemas.microsoft.com/office/drawing/2014/main" id="{F62C96EC-D300-244E-87C4-17287EFA07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806950"/>
            <a:ext cx="279400" cy="279400"/>
          </a:xfrm>
          <a:prstGeom prst="rect">
            <a:avLst/>
          </a:prstGeom>
        </p:spPr>
      </p:pic>
    </p:spTree>
    <p:extLst>
      <p:ext uri="{BB962C8B-B14F-4D97-AF65-F5344CB8AC3E}">
        <p14:creationId xmlns:p14="http://schemas.microsoft.com/office/powerpoint/2010/main" val="1337766121"/>
      </p:ext>
    </p:extLst>
  </p:cSld>
  <p:clrMapOvr>
    <a:masterClrMapping/>
  </p:clrMapOvr>
  <p:transition advTm="3144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A1021D7-3982-1E43-8ED2-A1030CF10920}"/>
              </a:ext>
            </a:extLst>
          </p:cNvPr>
          <p:cNvSpPr txBox="1"/>
          <p:nvPr/>
        </p:nvSpPr>
        <p:spPr>
          <a:xfrm>
            <a:off x="457199" y="211868"/>
            <a:ext cx="2435282" cy="1938992"/>
          </a:xfrm>
          <a:prstGeom prst="rect">
            <a:avLst/>
          </a:prstGeom>
          <a:noFill/>
          <a:effectLst/>
        </p:spPr>
        <p:txBody>
          <a:bodyPr wrap="none" rtlCol="0">
            <a:spAutoFit/>
          </a:bodyPr>
          <a:lstStyle/>
          <a:p>
            <a:r>
              <a:rPr lang="en-US" sz="4000" b="1" dirty="0">
                <a:solidFill>
                  <a:schemeClr val="bg1"/>
                </a:solidFill>
                <a:latin typeface="Arial" panose="020B0604020202020204" pitchFamily="34" charset="0"/>
                <a:cs typeface="Arial" panose="020B0604020202020204" pitchFamily="34" charset="0"/>
              </a:rPr>
              <a:t>Are You </a:t>
            </a:r>
          </a:p>
          <a:p>
            <a:r>
              <a:rPr lang="en-US" sz="4000" b="1" dirty="0">
                <a:solidFill>
                  <a:schemeClr val="bg1"/>
                </a:solidFill>
                <a:latin typeface="Arial" panose="020B0604020202020204" pitchFamily="34" charset="0"/>
                <a:cs typeface="Arial" panose="020B0604020202020204" pitchFamily="34" charset="0"/>
              </a:rPr>
              <a:t>Safe for</a:t>
            </a:r>
          </a:p>
          <a:p>
            <a:r>
              <a:rPr lang="en-US" sz="4000" b="1" dirty="0">
                <a:solidFill>
                  <a:schemeClr val="bg1"/>
                </a:solidFill>
                <a:latin typeface="Arial" panose="020B0604020202020204" pitchFamily="34" charset="0"/>
                <a:cs typeface="Arial" panose="020B0604020202020204" pitchFamily="34" charset="0"/>
              </a:rPr>
              <a:t>Surgery?</a:t>
            </a:r>
          </a:p>
        </p:txBody>
      </p:sp>
      <p:sp>
        <p:nvSpPr>
          <p:cNvPr id="21" name="TextBox 20">
            <a:extLst>
              <a:ext uri="{FF2B5EF4-FFF2-40B4-BE49-F238E27FC236}">
                <a16:creationId xmlns:a16="http://schemas.microsoft.com/office/drawing/2014/main" id="{148BCCF9-685B-894B-8FDD-1DAF9C66D693}"/>
              </a:ext>
            </a:extLst>
          </p:cNvPr>
          <p:cNvSpPr txBox="1"/>
          <p:nvPr/>
        </p:nvSpPr>
        <p:spPr>
          <a:xfrm>
            <a:off x="3657797" y="887998"/>
            <a:ext cx="5101076" cy="769441"/>
          </a:xfrm>
          <a:prstGeom prst="rect">
            <a:avLst/>
          </a:prstGeom>
          <a:noFill/>
        </p:spPr>
        <p:txBody>
          <a:bodyPr wrap="none" rtlCol="0">
            <a:spAutoFit/>
          </a:bodyPr>
          <a:lstStyle/>
          <a:p>
            <a:pPr algn="ctr"/>
            <a:r>
              <a:rPr lang="en-US" sz="2800" b="1" dirty="0">
                <a:solidFill>
                  <a:srgbClr val="00296D"/>
                </a:solidFill>
                <a:latin typeface="Arial" panose="020B0604020202020204" pitchFamily="34" charset="0"/>
                <a:cs typeface="Arial" panose="020B0604020202020204" pitchFamily="34" charset="0"/>
              </a:rPr>
              <a:t>Low risk of complications</a:t>
            </a:r>
          </a:p>
          <a:p>
            <a:pPr algn="ctr"/>
            <a:r>
              <a:rPr lang="en-US" sz="1600" i="1" dirty="0">
                <a:latin typeface="Arial" panose="020B0604020202020204" pitchFamily="34" charset="0"/>
                <a:cs typeface="Arial" panose="020B0604020202020204" pitchFamily="34" charset="0"/>
              </a:rPr>
              <a:t>(some procedures are as safe as gallbladder removal)</a:t>
            </a:r>
          </a:p>
        </p:txBody>
      </p:sp>
      <p:sp>
        <p:nvSpPr>
          <p:cNvPr id="22" name="TextBox 21">
            <a:extLst>
              <a:ext uri="{FF2B5EF4-FFF2-40B4-BE49-F238E27FC236}">
                <a16:creationId xmlns:a16="http://schemas.microsoft.com/office/drawing/2014/main" id="{B7D7D5A5-AF83-3C4D-96E4-C5DBE5CE0E4F}"/>
              </a:ext>
            </a:extLst>
          </p:cNvPr>
          <p:cNvSpPr txBox="1"/>
          <p:nvPr/>
        </p:nvSpPr>
        <p:spPr>
          <a:xfrm>
            <a:off x="3912051" y="3714750"/>
            <a:ext cx="4817344" cy="523220"/>
          </a:xfrm>
          <a:prstGeom prst="rect">
            <a:avLst/>
          </a:prstGeom>
          <a:noFill/>
        </p:spPr>
        <p:txBody>
          <a:bodyPr wrap="none" rtlCol="0">
            <a:spAutoFit/>
          </a:bodyPr>
          <a:lstStyle/>
          <a:p>
            <a:r>
              <a:rPr lang="en-US" sz="2800" b="1" dirty="0">
                <a:solidFill>
                  <a:srgbClr val="00296D"/>
                </a:solidFill>
                <a:latin typeface="Arial" panose="020B0604020202020204" pitchFamily="34" charset="0"/>
                <a:cs typeface="Arial" panose="020B0604020202020204" pitchFamily="34" charset="0"/>
              </a:rPr>
              <a:t>Discuss with your Surgeon</a:t>
            </a:r>
          </a:p>
        </p:txBody>
      </p:sp>
      <p:sp>
        <p:nvSpPr>
          <p:cNvPr id="34" name="Down Arrow 33">
            <a:extLst>
              <a:ext uri="{FF2B5EF4-FFF2-40B4-BE49-F238E27FC236}">
                <a16:creationId xmlns:a16="http://schemas.microsoft.com/office/drawing/2014/main" id="{CFBCCFC2-6C4E-4848-8AD1-4768FA659E90}"/>
              </a:ext>
            </a:extLst>
          </p:cNvPr>
          <p:cNvSpPr/>
          <p:nvPr/>
        </p:nvSpPr>
        <p:spPr>
          <a:xfrm flipH="1">
            <a:off x="5979734" y="1962150"/>
            <a:ext cx="457200" cy="1256252"/>
          </a:xfrm>
          <a:prstGeom prst="downArrow">
            <a:avLst/>
          </a:prstGeom>
          <a:solidFill>
            <a:srgbClr val="BB93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17DBAF-63CB-9C4B-8BF9-4A28BA9F3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87" t="8537" b="8514"/>
          <a:stretch/>
        </p:blipFill>
        <p:spPr>
          <a:xfrm>
            <a:off x="1314011" y="2172659"/>
            <a:ext cx="2138680" cy="2760016"/>
          </a:xfrm>
          <a:prstGeom prst="rect">
            <a:avLst/>
          </a:prstGeom>
          <a:effectLst>
            <a:innerShdw blurRad="63500" dist="50800" dir="10800000">
              <a:prstClr val="black">
                <a:alpha val="50000"/>
              </a:prstClr>
            </a:innerShdw>
          </a:effectLst>
        </p:spPr>
      </p:pic>
      <p:pic>
        <p:nvPicPr>
          <p:cNvPr id="4" name="30.mp3" descr="30.mp3">
            <a:hlinkClick r:id="" action="ppaction://media"/>
            <a:extLst>
              <a:ext uri="{FF2B5EF4-FFF2-40B4-BE49-F238E27FC236}">
                <a16:creationId xmlns:a16="http://schemas.microsoft.com/office/drawing/2014/main" id="{6CAD3B51-A7B4-714E-A860-7A25DC23AB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6862" y="4889500"/>
            <a:ext cx="254000" cy="25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98"/>
    </mc:Choice>
    <mc:Fallback xmlns="">
      <p:transition spd="slow" advTm="18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6D6096-E663-4798-BEE7-8AD385FFB2DF}"/>
              </a:ext>
            </a:extLst>
          </p:cNvPr>
          <p:cNvSpPr>
            <a:spLocks noGrp="1"/>
          </p:cNvSpPr>
          <p:nvPr>
            <p:ph type="title"/>
          </p:nvPr>
        </p:nvSpPr>
        <p:spPr>
          <a:xfrm>
            <a:off x="228600" y="361950"/>
            <a:ext cx="2571750" cy="2907506"/>
          </a:xfrm>
          <a:effectLst/>
        </p:spPr>
        <p:txBody>
          <a:bodyPr>
            <a:noAutofit/>
          </a:bodyPr>
          <a:lstStyle/>
          <a:p>
            <a:r>
              <a:rPr lang="en-US" sz="4000" b="1" dirty="0">
                <a:solidFill>
                  <a:schemeClr val="bg1"/>
                </a:solidFill>
                <a:latin typeface="Arial" panose="020B0604020202020204" pitchFamily="34" charset="0"/>
                <a:cs typeface="Arial" panose="020B0604020202020204" pitchFamily="34" charset="0"/>
              </a:rPr>
              <a:t>Am I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Safe for</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Surgery?</a:t>
            </a:r>
          </a:p>
        </p:txBody>
      </p:sp>
      <p:graphicFrame>
        <p:nvGraphicFramePr>
          <p:cNvPr id="8" name="Content Placeholder 5">
            <a:extLst>
              <a:ext uri="{FF2B5EF4-FFF2-40B4-BE49-F238E27FC236}">
                <a16:creationId xmlns:a16="http://schemas.microsoft.com/office/drawing/2014/main" id="{E5A75BA8-7675-4570-A15D-D9FB8CC0BDE1}"/>
              </a:ext>
            </a:extLst>
          </p:cNvPr>
          <p:cNvGraphicFramePr>
            <a:graphicFrameLocks noGrp="1"/>
          </p:cNvGraphicFramePr>
          <p:nvPr>
            <p:ph idx="1"/>
            <p:extLst>
              <p:ext uri="{D42A27DB-BD31-4B8C-83A1-F6EECF244321}">
                <p14:modId xmlns:p14="http://schemas.microsoft.com/office/powerpoint/2010/main" val="2213738179"/>
              </p:ext>
            </p:extLst>
          </p:nvPr>
        </p:nvGraphicFramePr>
        <p:xfrm>
          <a:off x="2133600" y="590550"/>
          <a:ext cx="7886700" cy="32635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a:extLst>
              <a:ext uri="{FF2B5EF4-FFF2-40B4-BE49-F238E27FC236}">
                <a16:creationId xmlns:a16="http://schemas.microsoft.com/office/drawing/2014/main" id="{EBC72FE0-DFE2-40A5-A2C8-B9546C631466}"/>
              </a:ext>
            </a:extLst>
          </p:cNvPr>
          <p:cNvSpPr txBox="1"/>
          <p:nvPr/>
        </p:nvSpPr>
        <p:spPr>
          <a:xfrm>
            <a:off x="2286000" y="4629150"/>
            <a:ext cx="7831918" cy="338554"/>
          </a:xfrm>
          <a:prstGeom prst="rect">
            <a:avLst/>
          </a:prstGeom>
          <a:noFill/>
        </p:spPr>
        <p:txBody>
          <a:bodyPr wrap="square" rtlCol="0">
            <a:spAutoFit/>
          </a:bodyPr>
          <a:lstStyle/>
          <a:p>
            <a:pPr algn="ctr"/>
            <a:r>
              <a:rPr lang="en-US" sz="1600" b="1" i="1" dirty="0"/>
              <a:t>May need additional testing or preparation to determine this step</a:t>
            </a:r>
          </a:p>
        </p:txBody>
      </p:sp>
      <p:pic>
        <p:nvPicPr>
          <p:cNvPr id="4" name="31.mp3" descr="31.mp3">
            <a:hlinkClick r:id="" action="ppaction://media"/>
            <a:extLst>
              <a:ext uri="{FF2B5EF4-FFF2-40B4-BE49-F238E27FC236}">
                <a16:creationId xmlns:a16="http://schemas.microsoft.com/office/drawing/2014/main" id="{790AAA8E-1A12-D04F-AC17-4FBE032E3EE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39200" y="4889500"/>
            <a:ext cx="254000" cy="254000"/>
          </a:xfrm>
          <a:prstGeom prst="rect">
            <a:avLst/>
          </a:prstGeom>
        </p:spPr>
      </p:pic>
    </p:spTree>
    <p:extLst>
      <p:ext uri="{BB962C8B-B14F-4D97-AF65-F5344CB8AC3E}">
        <p14:creationId xmlns:p14="http://schemas.microsoft.com/office/powerpoint/2010/main" val="3242321359"/>
      </p:ext>
    </p:extLst>
  </p:cSld>
  <p:clrMapOvr>
    <a:masterClrMapping/>
  </p:clrMapOvr>
  <mc:AlternateContent xmlns:mc="http://schemas.openxmlformats.org/markup-compatibility/2006" xmlns:p14="http://schemas.microsoft.com/office/powerpoint/2010/main">
    <mc:Choice Requires="p14">
      <p:transition spd="slow" p14:dur="2000" advTm="28875"/>
    </mc:Choice>
    <mc:Fallback xmlns="">
      <p:transition spd="slow" advTm="288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25888" y="491411"/>
            <a:ext cx="5876235" cy="1477328"/>
          </a:xfrm>
          <a:prstGeom prst="rect">
            <a:avLst/>
          </a:prstGeom>
        </p:spPr>
        <p:txBody>
          <a:bodyPr vert="horz" wrap="square" lIns="0" tIns="0" rIns="0" bIns="0" rtlCol="0">
            <a:spAutoFit/>
          </a:bodyPr>
          <a:lstStyle/>
          <a:p>
            <a:pPr marL="12700">
              <a:lnSpc>
                <a:spcPct val="100000"/>
              </a:lnSpc>
            </a:pPr>
            <a:r>
              <a:rPr lang="en-US" sz="3200" spc="-5" dirty="0">
                <a:solidFill>
                  <a:schemeClr val="bg1"/>
                </a:solidFill>
                <a:latin typeface="Arial" panose="020B0604020202020204" pitchFamily="34" charset="0"/>
                <a:cs typeface="Arial" panose="020B0604020202020204" pitchFamily="34" charset="0"/>
              </a:rPr>
              <a:t>Expectations </a:t>
            </a:r>
            <a:br>
              <a:rPr lang="en-US" sz="3200" spc="-5" dirty="0">
                <a:solidFill>
                  <a:schemeClr val="bg1"/>
                </a:solidFill>
                <a:latin typeface="Arial" panose="020B0604020202020204" pitchFamily="34" charset="0"/>
                <a:cs typeface="Arial" panose="020B0604020202020204" pitchFamily="34" charset="0"/>
              </a:rPr>
            </a:br>
            <a:r>
              <a:rPr lang="en-US" sz="3200" spc="-5" dirty="0">
                <a:solidFill>
                  <a:schemeClr val="bg1"/>
                </a:solidFill>
                <a:latin typeface="Arial" panose="020B0604020202020204" pitchFamily="34" charset="0"/>
                <a:cs typeface="Arial" panose="020B0604020202020204" pitchFamily="34" charset="0"/>
              </a:rPr>
              <a:t>for</a:t>
            </a:r>
            <a:br>
              <a:rPr lang="en-US" sz="3200" spc="-5" dirty="0">
                <a:solidFill>
                  <a:schemeClr val="bg1"/>
                </a:solidFill>
                <a:latin typeface="Arial" panose="020B0604020202020204" pitchFamily="34" charset="0"/>
                <a:cs typeface="Arial" panose="020B0604020202020204" pitchFamily="34" charset="0"/>
              </a:rPr>
            </a:br>
            <a:r>
              <a:rPr lang="en-US" sz="3200" spc="-5" dirty="0">
                <a:solidFill>
                  <a:schemeClr val="bg1"/>
                </a:solidFill>
                <a:latin typeface="Arial" panose="020B0604020202020204" pitchFamily="34" charset="0"/>
                <a:cs typeface="Arial" panose="020B0604020202020204" pitchFamily="34" charset="0"/>
              </a:rPr>
              <a:t>Surgery</a:t>
            </a:r>
            <a:endParaRPr sz="3200" dirty="0">
              <a:solidFill>
                <a:schemeClr val="bg1"/>
              </a:solidFill>
              <a:latin typeface="Arial" panose="020B0604020202020204" pitchFamily="34" charset="0"/>
              <a:cs typeface="Arial" panose="020B0604020202020204" pitchFamily="34" charset="0"/>
            </a:endParaRPr>
          </a:p>
        </p:txBody>
      </p:sp>
      <p:sp>
        <p:nvSpPr>
          <p:cNvPr id="3" name="object 3"/>
          <p:cNvSpPr txBox="1"/>
          <p:nvPr/>
        </p:nvSpPr>
        <p:spPr>
          <a:xfrm>
            <a:off x="4343400" y="896600"/>
            <a:ext cx="4262120" cy="2893100"/>
          </a:xfrm>
          <a:prstGeom prst="rect">
            <a:avLst/>
          </a:prstGeom>
        </p:spPr>
        <p:txBody>
          <a:bodyPr vert="horz" wrap="square" lIns="0" tIns="0" rIns="0" bIns="0" rtlCol="0">
            <a:spAutoFit/>
          </a:bodyPr>
          <a:lstStyle/>
          <a:p>
            <a:pPr marL="259079" marR="0" lvl="0" indent="-246379" algn="l" defTabSz="914400" rtl="0" eaLnBrk="1" fontAlgn="auto" latinLnBrk="0" hangingPunct="1">
              <a:lnSpc>
                <a:spcPct val="100000"/>
              </a:lnSpc>
              <a:spcBef>
                <a:spcPts val="0"/>
              </a:spcBef>
              <a:spcAft>
                <a:spcPts val="0"/>
              </a:spcAft>
              <a:buClrTx/>
              <a:buSzTx/>
              <a:buFont typeface="Arial"/>
              <a:buChar char="•"/>
              <a:tabLst>
                <a:tab pos="258445" algn="l"/>
                <a:tab pos="259715" algn="l"/>
              </a:tabLst>
              <a:defRPr/>
            </a:pPr>
            <a:r>
              <a:rPr kumimoji="0" sz="2400" b="0" i="0" u="none" strike="noStrike" kern="1200" cap="none" spc="-5"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Preparing takes </a:t>
            </a:r>
            <a:r>
              <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1-3 months</a:t>
            </a:r>
            <a:endParaRPr kumimoji="0"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59079" marR="487045" lvl="0" indent="-246379" algn="l" defTabSz="914400" rtl="0" eaLnBrk="1" fontAlgn="auto" latinLnBrk="0" hangingPunct="1">
              <a:lnSpc>
                <a:spcPct val="100000"/>
              </a:lnSpc>
              <a:spcBef>
                <a:spcPts val="610"/>
              </a:spcBef>
              <a:spcAft>
                <a:spcPts val="0"/>
              </a:spcAft>
              <a:buClrTx/>
              <a:buSzTx/>
              <a:buFont typeface="Arial"/>
              <a:buChar char="•"/>
              <a:tabLst>
                <a:tab pos="258445" algn="l"/>
                <a:tab pos="259715" algn="l"/>
              </a:tabLst>
              <a:defRPr/>
            </a:pPr>
            <a:r>
              <a:rPr kumimoji="0" sz="2400" b="0" i="0" u="none" strike="noStrike" kern="1200" cap="none" spc="-5"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Insurance may require more  time</a:t>
            </a:r>
            <a:endParaRPr kumimoji="0"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59079" marR="5080" lvl="0" indent="-246379" algn="l" defTabSz="914400" rtl="0" eaLnBrk="1" fontAlgn="auto" latinLnBrk="0" hangingPunct="1">
              <a:lnSpc>
                <a:spcPct val="100000"/>
              </a:lnSpc>
              <a:spcBef>
                <a:spcPts val="610"/>
              </a:spcBef>
              <a:spcAft>
                <a:spcPts val="0"/>
              </a:spcAft>
              <a:buClrTx/>
              <a:buSzTx/>
              <a:buFont typeface="Arial"/>
              <a:buChar char="•"/>
              <a:tabLst>
                <a:tab pos="258445" algn="l"/>
                <a:tab pos="259715" algn="l"/>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Most go home in 1-2 days and some same day</a:t>
            </a:r>
          </a:p>
          <a:p>
            <a:pPr marL="259079" marR="5080" lvl="0" indent="-246379" algn="l" defTabSz="914400" rtl="0" eaLnBrk="1" fontAlgn="auto" latinLnBrk="0" hangingPunct="1">
              <a:lnSpc>
                <a:spcPct val="100000"/>
              </a:lnSpc>
              <a:spcBef>
                <a:spcPts val="610"/>
              </a:spcBef>
              <a:spcAft>
                <a:spcPts val="0"/>
              </a:spcAft>
              <a:buClrTx/>
              <a:buSzTx/>
              <a:buFont typeface="Arial"/>
              <a:buChar char="•"/>
              <a:tabLst>
                <a:tab pos="258445" algn="l"/>
                <a:tab pos="259715" algn="l"/>
              </a:tabLst>
              <a:defRPr/>
            </a:pPr>
            <a:r>
              <a:rPr kumimoji="0" sz="2400" b="0" i="0" u="none" strike="noStrike" kern="1200" cap="none" spc="-5"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Back to work in </a:t>
            </a:r>
            <a:r>
              <a:rPr kumimoji="0" lang="en-US" sz="2400" b="0" i="0" u="none" strike="noStrike" kern="1200" cap="none" spc="-5"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1</a:t>
            </a:r>
            <a:r>
              <a:rPr kumimoji="0" sz="2400" b="0" i="0" u="none" strike="noStrike" kern="1200" cap="none" spc="-5"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-3</a:t>
            </a:r>
            <a:r>
              <a:rPr kumimoji="0" sz="2400" b="0" i="0" u="none" strike="noStrike" kern="1200" cap="none" spc="-35"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sz="2400" b="0" i="0" u="none" strike="noStrike" kern="1200" cap="none" spc="-5"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weeks</a:t>
            </a:r>
            <a:endParaRPr kumimoji="0" lang="en-US" sz="2400" b="0" i="0" u="none" strike="noStrike" kern="1200" cap="none" spc="-5"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259079" marR="5080" lvl="0" indent="-246379" algn="l" defTabSz="914400" rtl="0" eaLnBrk="1" fontAlgn="auto" latinLnBrk="0" hangingPunct="1">
              <a:lnSpc>
                <a:spcPct val="100000"/>
              </a:lnSpc>
              <a:spcBef>
                <a:spcPts val="610"/>
              </a:spcBef>
              <a:spcAft>
                <a:spcPts val="0"/>
              </a:spcAft>
              <a:buClrTx/>
              <a:buSzTx/>
              <a:buFont typeface="Arial"/>
              <a:buChar char="•"/>
              <a:tabLst>
                <a:tab pos="258445" algn="l"/>
                <a:tab pos="259715" algn="l"/>
              </a:tabLst>
              <a:defRPr/>
            </a:pPr>
            <a:r>
              <a:rPr lang="en-US" sz="2400" spc="-5" dirty="0">
                <a:solidFill>
                  <a:prstClr val="black">
                    <a:lumMod val="85000"/>
                    <a:lumOff val="15000"/>
                  </a:prstClr>
                </a:solidFill>
                <a:latin typeface="Arial" panose="020B0604020202020204" pitchFamily="34" charset="0"/>
                <a:cs typeface="Arial" panose="020B0604020202020204" pitchFamily="34" charset="0"/>
              </a:rPr>
              <a:t>Individual results may vary</a:t>
            </a:r>
            <a:endParaRPr kumimoji="0"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4" name="object 4"/>
          <p:cNvSpPr/>
          <p:nvPr/>
        </p:nvSpPr>
        <p:spPr>
          <a:xfrm>
            <a:off x="321420" y="2343150"/>
            <a:ext cx="3674049" cy="209782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32.mp3" descr="32.mp3">
            <a:hlinkClick r:id="" action="ppaction://media"/>
            <a:extLst>
              <a:ext uri="{FF2B5EF4-FFF2-40B4-BE49-F238E27FC236}">
                <a16:creationId xmlns:a16="http://schemas.microsoft.com/office/drawing/2014/main" id="{C35A8E73-1746-3C4C-AD25-C9F7E0B300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55841" y="4889500"/>
            <a:ext cx="254000" cy="254000"/>
          </a:xfrm>
          <a:prstGeom prst="rect">
            <a:avLst/>
          </a:prstGeom>
        </p:spPr>
      </p:pic>
    </p:spTree>
    <p:extLst>
      <p:ext uri="{BB962C8B-B14F-4D97-AF65-F5344CB8AC3E}">
        <p14:creationId xmlns:p14="http://schemas.microsoft.com/office/powerpoint/2010/main" val="1122733154"/>
      </p:ext>
    </p:extLst>
  </p:cSld>
  <p:clrMapOvr>
    <a:masterClrMapping/>
  </p:clrMapOvr>
  <mc:AlternateContent xmlns:mc="http://schemas.openxmlformats.org/markup-compatibility/2006" xmlns:p14="http://schemas.microsoft.com/office/powerpoint/2010/main">
    <mc:Choice Requires="p14">
      <p:transition spd="slow" p14:dur="2000" advTm="24436"/>
    </mc:Choice>
    <mc:Fallback xmlns="">
      <p:transition spd="slow" advTm="244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514350"/>
            <a:ext cx="5876235" cy="492443"/>
          </a:xfrm>
          <a:prstGeom prst="rect">
            <a:avLst/>
          </a:prstGeom>
        </p:spPr>
        <p:txBody>
          <a:bodyPr vert="horz" wrap="square" lIns="0" tIns="0" rIns="0" bIns="0" rtlCol="0">
            <a:spAutoFit/>
          </a:bodyPr>
          <a:lstStyle/>
          <a:p>
            <a:pPr marL="12700">
              <a:lnSpc>
                <a:spcPct val="100000"/>
              </a:lnSpc>
            </a:pPr>
            <a:r>
              <a:rPr lang="en-US" sz="3200" spc="-5" dirty="0">
                <a:solidFill>
                  <a:schemeClr val="bg1"/>
                </a:solidFill>
                <a:latin typeface="Arial" panose="020B0604020202020204" pitchFamily="34" charset="0"/>
                <a:cs typeface="Arial" panose="020B0604020202020204" pitchFamily="34" charset="0"/>
              </a:rPr>
              <a:t>After Surgery</a:t>
            </a:r>
            <a:endParaRPr sz="3200" dirty="0">
              <a:solidFill>
                <a:schemeClr val="bg1"/>
              </a:solidFill>
              <a:latin typeface="Arial" panose="020B0604020202020204" pitchFamily="34" charset="0"/>
              <a:cs typeface="Arial" panose="020B0604020202020204" pitchFamily="34" charset="0"/>
            </a:endParaRPr>
          </a:p>
        </p:txBody>
      </p:sp>
      <p:sp>
        <p:nvSpPr>
          <p:cNvPr id="3" name="object 3"/>
          <p:cNvSpPr txBox="1"/>
          <p:nvPr/>
        </p:nvSpPr>
        <p:spPr>
          <a:xfrm>
            <a:off x="4191000" y="1047750"/>
            <a:ext cx="4262120" cy="2585323"/>
          </a:xfrm>
          <a:prstGeom prst="rect">
            <a:avLst/>
          </a:prstGeom>
        </p:spPr>
        <p:txBody>
          <a:bodyPr vert="horz" wrap="square" lIns="0" tIns="0" rIns="0" bIns="0" rtlCol="0">
            <a:spAutoFit/>
          </a:bodyPr>
          <a:lstStyle/>
          <a:p>
            <a:pPr marL="259079" indent="-246379">
              <a:lnSpc>
                <a:spcPct val="100000"/>
              </a:lnSpc>
              <a:buFont typeface="Arial"/>
              <a:buChar char="•"/>
              <a:tabLst>
                <a:tab pos="258445" algn="l"/>
                <a:tab pos="259715" algn="l"/>
              </a:tabLst>
            </a:pPr>
            <a:r>
              <a:rPr lang="en-US" sz="2400" dirty="0">
                <a:solidFill>
                  <a:schemeClr val="tx1">
                    <a:lumMod val="85000"/>
                    <a:lumOff val="15000"/>
                  </a:schemeClr>
                </a:solidFill>
                <a:latin typeface="Arial" panose="020B0604020202020204" pitchFamily="34" charset="0"/>
                <a:cs typeface="Arial" panose="020B0604020202020204" pitchFamily="34" charset="0"/>
              </a:rPr>
              <a:t>Physical activity </a:t>
            </a:r>
          </a:p>
          <a:p>
            <a:pPr marL="716279" lvl="1" indent="-246379">
              <a:buFont typeface="Arial"/>
              <a:buChar char="•"/>
              <a:tabLst>
                <a:tab pos="258445" algn="l"/>
                <a:tab pos="259715" algn="l"/>
              </a:tabLst>
            </a:pPr>
            <a:r>
              <a:rPr lang="en-US" sz="2400" dirty="0">
                <a:solidFill>
                  <a:schemeClr val="tx1">
                    <a:lumMod val="85000"/>
                    <a:lumOff val="15000"/>
                  </a:schemeClr>
                </a:solidFill>
                <a:latin typeface="Arial" panose="020B0604020202020204" pitchFamily="34" charset="0"/>
                <a:cs typeface="Arial" panose="020B0604020202020204" pitchFamily="34" charset="0"/>
              </a:rPr>
              <a:t>Improve success!!</a:t>
            </a:r>
          </a:p>
          <a:p>
            <a:pPr marL="716279" lvl="1" indent="-246379">
              <a:buFont typeface="Arial"/>
              <a:buChar char="•"/>
              <a:tabLst>
                <a:tab pos="258445" algn="l"/>
                <a:tab pos="259715" algn="l"/>
              </a:tabLst>
            </a:pPr>
            <a:r>
              <a:rPr lang="en-US" sz="2400" dirty="0">
                <a:solidFill>
                  <a:schemeClr val="tx1">
                    <a:lumMod val="85000"/>
                    <a:lumOff val="15000"/>
                  </a:schemeClr>
                </a:solidFill>
                <a:latin typeface="Arial" panose="020B0604020202020204" pitchFamily="34" charset="0"/>
                <a:cs typeface="Arial" panose="020B0604020202020204" pitchFamily="34" charset="0"/>
              </a:rPr>
              <a:t>Before and after surgery</a:t>
            </a:r>
          </a:p>
          <a:p>
            <a:pPr marL="259079" indent="-246379">
              <a:lnSpc>
                <a:spcPct val="100000"/>
              </a:lnSpc>
              <a:buFont typeface="Arial"/>
              <a:buChar char="•"/>
              <a:tabLst>
                <a:tab pos="258445" algn="l"/>
                <a:tab pos="259715" algn="l"/>
              </a:tabLst>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marL="259079" indent="-246379">
              <a:lnSpc>
                <a:spcPct val="100000"/>
              </a:lnSpc>
              <a:buFont typeface="Arial"/>
              <a:buChar char="•"/>
              <a:tabLst>
                <a:tab pos="258445" algn="l"/>
                <a:tab pos="259715" algn="l"/>
              </a:tabLst>
            </a:pPr>
            <a:r>
              <a:rPr lang="en-US" sz="2400" dirty="0">
                <a:solidFill>
                  <a:schemeClr val="tx1">
                    <a:lumMod val="85000"/>
                    <a:lumOff val="15000"/>
                  </a:schemeClr>
                </a:solidFill>
                <a:latin typeface="Arial" panose="020B0604020202020204" pitchFamily="34" charset="0"/>
                <a:cs typeface="Arial" panose="020B0604020202020204" pitchFamily="34" charset="0"/>
              </a:rPr>
              <a:t>Diet</a:t>
            </a:r>
          </a:p>
          <a:p>
            <a:pPr marL="716279" lvl="1" indent="-246379">
              <a:buFont typeface="Arial"/>
              <a:buChar char="•"/>
              <a:tabLst>
                <a:tab pos="258445" algn="l"/>
                <a:tab pos="259715" algn="l"/>
              </a:tabLst>
            </a:pPr>
            <a:r>
              <a:rPr lang="en-US" sz="2400" dirty="0">
                <a:solidFill>
                  <a:schemeClr val="tx1">
                    <a:lumMod val="85000"/>
                    <a:lumOff val="15000"/>
                  </a:schemeClr>
                </a:solidFill>
                <a:latin typeface="Arial" panose="020B0604020202020204" pitchFamily="34" charset="0"/>
                <a:cs typeface="Arial" panose="020B0604020202020204" pitchFamily="34" charset="0"/>
              </a:rPr>
              <a:t>High protein</a:t>
            </a:r>
          </a:p>
          <a:p>
            <a:pPr marL="716279" lvl="1" indent="-246379">
              <a:buFont typeface="Arial"/>
              <a:buChar char="•"/>
              <a:tabLst>
                <a:tab pos="258445" algn="l"/>
                <a:tab pos="259715" algn="l"/>
              </a:tabLst>
            </a:pPr>
            <a:r>
              <a:rPr lang="en-US" sz="2400" dirty="0">
                <a:solidFill>
                  <a:schemeClr val="tx1">
                    <a:lumMod val="85000"/>
                    <a:lumOff val="15000"/>
                  </a:schemeClr>
                </a:solidFill>
                <a:latin typeface="Arial" panose="020B0604020202020204" pitchFamily="34" charset="0"/>
                <a:cs typeface="Arial" panose="020B0604020202020204" pitchFamily="34" charset="0"/>
              </a:rPr>
              <a:t>Low carbohydrate</a:t>
            </a:r>
            <a:endParaRPr sz="24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1BAA8E8-D101-924F-B1EC-10AE901F5B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352550"/>
            <a:ext cx="2209800" cy="3321922"/>
          </a:xfrm>
          <a:prstGeom prst="rect">
            <a:avLst/>
          </a:prstGeom>
          <a:effectLst>
            <a:innerShdw blurRad="63500" dist="50800" dir="13500000">
              <a:prstClr val="black">
                <a:alpha val="50000"/>
              </a:prstClr>
            </a:innerShdw>
          </a:effectLst>
        </p:spPr>
      </p:pic>
      <p:pic>
        <p:nvPicPr>
          <p:cNvPr id="6" name="33.mp3" descr="33.mp3">
            <a:hlinkClick r:id="" action="ppaction://media"/>
            <a:extLst>
              <a:ext uri="{FF2B5EF4-FFF2-40B4-BE49-F238E27FC236}">
                <a16:creationId xmlns:a16="http://schemas.microsoft.com/office/drawing/2014/main" id="{48A31A12-F249-7A4D-B324-FDA0C1E0A4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0000" y="4908550"/>
            <a:ext cx="254000" cy="25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13"/>
    </mc:Choice>
    <mc:Fallback xmlns="">
      <p:transition spd="slow" advTm="16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A320-282C-E14B-A366-BF3D8CA3000E}"/>
              </a:ext>
            </a:extLst>
          </p:cNvPr>
          <p:cNvSpPr>
            <a:spLocks noGrp="1"/>
          </p:cNvSpPr>
          <p:nvPr>
            <p:ph type="title"/>
          </p:nvPr>
        </p:nvSpPr>
        <p:spPr>
          <a:xfrm>
            <a:off x="304800" y="336887"/>
            <a:ext cx="2769816" cy="2031325"/>
          </a:xfrm>
          <a:effectLst>
            <a:outerShdw blurRad="50800" dist="38100" dir="2700000" algn="tl" rotWithShape="0">
              <a:prstClr val="black">
                <a:alpha val="40000"/>
              </a:prstClr>
            </a:outerShdw>
          </a:effectLst>
        </p:spPr>
        <p:txBody>
          <a:bodyPr/>
          <a:lstStyle/>
          <a:p>
            <a:r>
              <a:rPr lang="en-US" sz="4400" dirty="0">
                <a:solidFill>
                  <a:schemeClr val="bg1"/>
                </a:solidFill>
                <a:latin typeface="Arial" panose="020B0604020202020204" pitchFamily="34" charset="0"/>
                <a:cs typeface="Arial" panose="020B0604020202020204" pitchFamily="34" charset="0"/>
              </a:rPr>
              <a:t>The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Surgery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Team</a:t>
            </a:r>
          </a:p>
        </p:txBody>
      </p:sp>
      <p:sp>
        <p:nvSpPr>
          <p:cNvPr id="7" name="TextBox 6">
            <a:extLst>
              <a:ext uri="{FF2B5EF4-FFF2-40B4-BE49-F238E27FC236}">
                <a16:creationId xmlns:a16="http://schemas.microsoft.com/office/drawing/2014/main" id="{0AEB7EA9-B652-974E-899A-0399C7ED9B4C}"/>
              </a:ext>
            </a:extLst>
          </p:cNvPr>
          <p:cNvSpPr txBox="1"/>
          <p:nvPr/>
        </p:nvSpPr>
        <p:spPr>
          <a:xfrm>
            <a:off x="4080119" y="260449"/>
            <a:ext cx="5029200" cy="5232202"/>
          </a:xfrm>
          <a:prstGeom prst="rect">
            <a:avLst/>
          </a:prstGeom>
          <a:noFill/>
          <a:effectLst/>
        </p:spPr>
        <p:txBody>
          <a:bodyPr wrap="square" rtlCol="0" anchor="t">
            <a:spAutoFit/>
          </a:bodyPr>
          <a:lstStyle/>
          <a:p>
            <a:r>
              <a:rPr lang="en-US" sz="3000" b="1" dirty="0">
                <a:solidFill>
                  <a:srgbClr val="00296D"/>
                </a:solidFill>
                <a:latin typeface="Arial" panose="020B0604020202020204" pitchFamily="34" charset="0"/>
                <a:cs typeface="Arial" panose="020B0604020202020204" pitchFamily="34" charset="0"/>
              </a:rPr>
              <a:t>Benefits of Accreditation</a:t>
            </a:r>
          </a:p>
          <a:p>
            <a:pPr marL="342900" indent="-342900">
              <a:buFont typeface="Arial"/>
              <a:buChar char="•"/>
            </a:pPr>
            <a:r>
              <a:rPr lang="en-US" sz="2000" dirty="0">
                <a:latin typeface="Arial" panose="020B0604020202020204" pitchFamily="34" charset="0"/>
                <a:cs typeface="Arial" panose="020B0604020202020204" pitchFamily="34" charset="0"/>
              </a:rPr>
              <a:t>Meets national bariatric standards</a:t>
            </a:r>
          </a:p>
          <a:p>
            <a:pPr marL="342900" indent="-342900">
              <a:buFont typeface="Arial"/>
              <a:buChar char="•"/>
            </a:pPr>
            <a:r>
              <a:rPr lang="en-US" sz="2000" dirty="0">
                <a:latin typeface="Arial" panose="020B0604020202020204" pitchFamily="34" charset="0"/>
                <a:cs typeface="Arial" panose="020B0604020202020204" pitchFamily="34" charset="0"/>
              </a:rPr>
              <a:t>All patients enrolled into national database</a:t>
            </a:r>
          </a:p>
          <a:p>
            <a:pPr marL="342900" indent="-342900">
              <a:buFont typeface="Arial"/>
              <a:buChar char="•"/>
            </a:pPr>
            <a:r>
              <a:rPr lang="en-US" sz="2000" dirty="0">
                <a:latin typeface="Arial" panose="020B0604020202020204" pitchFamily="34" charset="0"/>
                <a:cs typeface="Arial" panose="020B0604020202020204" pitchFamily="34" charset="0"/>
              </a:rPr>
              <a:t>Continuous quality improvement</a:t>
            </a:r>
            <a:endParaRPr lang="en-US" dirty="0">
              <a:latin typeface="Arial" panose="020B0604020202020204" pitchFamily="34" charset="0"/>
              <a:cs typeface="Arial" panose="020B0604020202020204" pitchFamily="34" charset="0"/>
            </a:endParaRPr>
          </a:p>
          <a:p>
            <a:pPr marL="342900" indent="-342900">
              <a:buFont typeface="Arial"/>
              <a:buChar char="•"/>
            </a:pPr>
            <a:r>
              <a:rPr lang="en-US" sz="2000" dirty="0">
                <a:latin typeface="Arial" panose="020B0604020202020204" pitchFamily="34" charset="0"/>
                <a:cs typeface="Arial" panose="020B0604020202020204" pitchFamily="34" charset="0"/>
              </a:rPr>
              <a:t>Program reviewed regularly</a:t>
            </a:r>
          </a:p>
          <a:p>
            <a:pPr marL="342900" indent="-342900">
              <a:buFont typeface="Arial"/>
              <a:buChar char="•"/>
            </a:pPr>
            <a:r>
              <a:rPr lang="en-US" sz="2000" dirty="0">
                <a:latin typeface="Arial" panose="020B0604020202020204" pitchFamily="34" charset="0"/>
                <a:cs typeface="Arial" panose="020B0604020202020204" pitchFamily="34" charset="0"/>
              </a:rPr>
              <a:t>Bariatric specific training for staff</a:t>
            </a:r>
          </a:p>
          <a:p>
            <a:pPr marL="342900" indent="-342900">
              <a:buFont typeface="Arial"/>
              <a:buChar char="•"/>
            </a:pPr>
            <a:r>
              <a:rPr lang="en-US" altLang="en-US" sz="2000" dirty="0">
                <a:latin typeface="Arial" panose="020B0604020202020204" pitchFamily="34" charset="0"/>
                <a:cs typeface="Arial" panose="020B0604020202020204" pitchFamily="34" charset="0"/>
              </a:rPr>
              <a:t>Support Groups, Special Equipment and Furniture</a:t>
            </a:r>
          </a:p>
          <a:p>
            <a:pPr marL="342900" indent="-342900">
              <a:buFont typeface="Arial"/>
              <a:buChar char="•"/>
            </a:pPr>
            <a:r>
              <a:rPr lang="en-US" altLang="en-US" sz="2000" dirty="0">
                <a:latin typeface="Arial" panose="020B0604020202020204" pitchFamily="34" charset="0"/>
                <a:cs typeface="Arial" panose="020B0604020202020204" pitchFamily="34" charset="0"/>
              </a:rPr>
              <a:t>Lifelong care and follow up</a:t>
            </a:r>
          </a:p>
          <a:p>
            <a:pPr marL="342900" indent="-342900">
              <a:buFont typeface="Arial"/>
              <a:buChar char="•"/>
            </a:pPr>
            <a:r>
              <a:rPr lang="en-US" sz="2000" b="1" dirty="0">
                <a:latin typeface="Arial" panose="020B0604020202020204" pitchFamily="34" charset="0"/>
                <a:cs typeface="Arial" panose="020B0604020202020204" pitchFamily="34" charset="0"/>
              </a:rPr>
              <a:t>All of these lead to </a:t>
            </a:r>
            <a:r>
              <a:rPr lang="en-US" sz="2000" b="1" i="1" u="sng" dirty="0">
                <a:latin typeface="Arial" panose="020B0604020202020204" pitchFamily="34" charset="0"/>
                <a:cs typeface="Arial" panose="020B0604020202020204" pitchFamily="34" charset="0"/>
              </a:rPr>
              <a:t>Best Outcomes!</a:t>
            </a:r>
          </a:p>
          <a:p>
            <a:endParaRPr lang="en-US" altLang="en-US" sz="2000" dirty="0"/>
          </a:p>
          <a:p>
            <a:pPr marL="342900" indent="-342900">
              <a:buFont typeface="Arial"/>
              <a:buChar char="•"/>
            </a:pPr>
            <a:endParaRPr lang="en-US" sz="2000" dirty="0">
              <a:cs typeface="Calibri"/>
            </a:endParaRPr>
          </a:p>
          <a:p>
            <a:pPr marL="342900" indent="-342900">
              <a:buFont typeface="Arial"/>
              <a:buChar char="•"/>
            </a:pPr>
            <a:endParaRPr lang="en-US" sz="2000" dirty="0">
              <a:cs typeface="Calibri"/>
            </a:endParaRPr>
          </a:p>
          <a:p>
            <a:endParaRPr lang="en-US" sz="2400" b="1" dirty="0">
              <a:cs typeface="Calibri"/>
            </a:endParaRPr>
          </a:p>
          <a:p>
            <a:pPr marL="342900" indent="-342900">
              <a:buFont typeface="Arial" panose="020B0604020202020204" pitchFamily="34" charset="0"/>
              <a:buChar char="•"/>
            </a:pPr>
            <a:endParaRPr lang="en-US" sz="2000" b="1" dirty="0">
              <a:cs typeface="Calibri"/>
            </a:endParaRPr>
          </a:p>
        </p:txBody>
      </p:sp>
      <p:pic>
        <p:nvPicPr>
          <p:cNvPr id="11" name="Picture 10" descr="A picture containing drawing&#10;&#10;Description automatically generated">
            <a:extLst>
              <a:ext uri="{FF2B5EF4-FFF2-40B4-BE49-F238E27FC236}">
                <a16:creationId xmlns:a16="http://schemas.microsoft.com/office/drawing/2014/main" id="{681AFE33-7B4B-0146-9878-6F09A908C3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4150097"/>
            <a:ext cx="2971800" cy="881905"/>
          </a:xfrm>
          <a:prstGeom prst="rect">
            <a:avLst/>
          </a:prstGeom>
          <a:effectLst>
            <a:innerShdw blurRad="63500" dist="50800" dir="16200000">
              <a:prstClr val="black">
                <a:alpha val="50000"/>
              </a:prstClr>
            </a:innerShdw>
          </a:effectLst>
        </p:spPr>
      </p:pic>
      <p:pic>
        <p:nvPicPr>
          <p:cNvPr id="5" name="Picture 4">
            <a:extLst>
              <a:ext uri="{FF2B5EF4-FFF2-40B4-BE49-F238E27FC236}">
                <a16:creationId xmlns:a16="http://schemas.microsoft.com/office/drawing/2014/main" id="{9CECFCAB-C2BA-504C-B3A3-CB4160774F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884"/>
          <a:stretch/>
        </p:blipFill>
        <p:spPr>
          <a:xfrm>
            <a:off x="136769" y="2495550"/>
            <a:ext cx="3943350" cy="1790700"/>
          </a:xfrm>
          <a:prstGeom prst="rect">
            <a:avLst/>
          </a:prstGeom>
          <a:effectLst>
            <a:innerShdw blurRad="63500" dist="50800" dir="18900000">
              <a:prstClr val="black">
                <a:alpha val="50000"/>
              </a:prstClr>
            </a:innerShdw>
          </a:effectLst>
        </p:spPr>
      </p:pic>
      <p:pic>
        <p:nvPicPr>
          <p:cNvPr id="4" name="34.mp3" descr="34.mp3">
            <a:hlinkClick r:id="" action="ppaction://media"/>
            <a:extLst>
              <a:ext uri="{FF2B5EF4-FFF2-40B4-BE49-F238E27FC236}">
                <a16:creationId xmlns:a16="http://schemas.microsoft.com/office/drawing/2014/main" id="{1F9A644A-7902-8146-9A38-B58906544B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55319" y="4908550"/>
            <a:ext cx="254000" cy="254000"/>
          </a:xfrm>
          <a:prstGeom prst="rect">
            <a:avLst/>
          </a:prstGeom>
        </p:spPr>
      </p:pic>
    </p:spTree>
    <p:extLst>
      <p:ext uri="{BB962C8B-B14F-4D97-AF65-F5344CB8AC3E}">
        <p14:creationId xmlns:p14="http://schemas.microsoft.com/office/powerpoint/2010/main" val="3941542579"/>
      </p:ext>
    </p:extLst>
  </p:cSld>
  <p:clrMapOvr>
    <a:masterClrMapping/>
  </p:clrMapOvr>
  <mc:AlternateContent xmlns:mc="http://schemas.openxmlformats.org/markup-compatibility/2006" xmlns:p14="http://schemas.microsoft.com/office/powerpoint/2010/main">
    <mc:Choice Requires="p14">
      <p:transition spd="slow" p14:dur="2000" advTm="25897"/>
    </mc:Choice>
    <mc:Fallback xmlns="">
      <p:transition spd="slow" advTm="25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F6E027-500D-1144-B6C2-884788ECD4A6}"/>
              </a:ext>
            </a:extLst>
          </p:cNvPr>
          <p:cNvSpPr txBox="1"/>
          <p:nvPr/>
        </p:nvSpPr>
        <p:spPr>
          <a:xfrm>
            <a:off x="4572000" y="666750"/>
            <a:ext cx="4119846" cy="3539430"/>
          </a:xfrm>
          <a:prstGeom prst="rect">
            <a:avLst/>
          </a:prstGeom>
          <a:noFill/>
        </p:spPr>
        <p:txBody>
          <a:bodyPr wrap="none" rtlCol="0">
            <a:spAutoFit/>
          </a:bodyPr>
          <a:lstStyle/>
          <a:p>
            <a:r>
              <a:rPr lang="en-US" sz="2400" b="1" dirty="0">
                <a:solidFill>
                  <a:srgbClr val="00296D"/>
                </a:solidFill>
                <a:latin typeface="Arial" panose="020B0604020202020204" pitchFamily="34" charset="0"/>
                <a:cs typeface="Arial" panose="020B0604020202020204" pitchFamily="34" charset="0"/>
              </a:rPr>
              <a:t>Multidisciplinary Approach</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Surgeon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Nurse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Dietitian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Behavioral Health</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Obesity Medicine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Other specialists</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Cardiology</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Pulmonology</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Sleep medicine</a:t>
            </a:r>
          </a:p>
          <a:p>
            <a:pPr marL="342900" indent="-342900">
              <a:buFont typeface="Arial" panose="020B0604020202020204" pitchFamily="34" charset="0"/>
              <a:buChar char="•"/>
            </a:pPr>
            <a:endParaRPr lang="en-US" sz="2000" dirty="0"/>
          </a:p>
        </p:txBody>
      </p:sp>
      <p:pic>
        <p:nvPicPr>
          <p:cNvPr id="11" name="Picture 10" descr="A picture containing drawing&#10;&#10;Description automatically generated">
            <a:extLst>
              <a:ext uri="{FF2B5EF4-FFF2-40B4-BE49-F238E27FC236}">
                <a16:creationId xmlns:a16="http://schemas.microsoft.com/office/drawing/2014/main" id="{681AFE33-7B4B-0146-9878-6F09A908C3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4095750"/>
            <a:ext cx="2971800" cy="881905"/>
          </a:xfrm>
          <a:prstGeom prst="rect">
            <a:avLst/>
          </a:prstGeom>
          <a:effectLst>
            <a:innerShdw blurRad="63500" dist="50800" dir="16200000">
              <a:prstClr val="black">
                <a:alpha val="50000"/>
              </a:prstClr>
            </a:innerShdw>
          </a:effectLst>
        </p:spPr>
      </p:pic>
      <p:sp>
        <p:nvSpPr>
          <p:cNvPr id="8" name="Title 1">
            <a:extLst>
              <a:ext uri="{FF2B5EF4-FFF2-40B4-BE49-F238E27FC236}">
                <a16:creationId xmlns:a16="http://schemas.microsoft.com/office/drawing/2014/main" id="{9A2A907F-2711-A74D-B2C1-83268DFA8EA4}"/>
              </a:ext>
            </a:extLst>
          </p:cNvPr>
          <p:cNvSpPr>
            <a:spLocks noGrp="1"/>
          </p:cNvSpPr>
          <p:nvPr>
            <p:ph type="title"/>
          </p:nvPr>
        </p:nvSpPr>
        <p:spPr>
          <a:xfrm>
            <a:off x="304800" y="336887"/>
            <a:ext cx="2769816" cy="2031325"/>
          </a:xfrm>
          <a:effectLst>
            <a:outerShdw blurRad="50800" dist="38100" dir="2700000" algn="tl" rotWithShape="0">
              <a:prstClr val="black">
                <a:alpha val="40000"/>
              </a:prstClr>
            </a:outerShdw>
          </a:effectLst>
        </p:spPr>
        <p:txBody>
          <a:bodyPr/>
          <a:lstStyle/>
          <a:p>
            <a:r>
              <a:rPr lang="en-US" sz="4400" dirty="0">
                <a:solidFill>
                  <a:schemeClr val="bg1"/>
                </a:solidFill>
                <a:latin typeface="Avenir" panose="02000503020000020003" pitchFamily="2" charset="0"/>
              </a:rPr>
              <a:t>The </a:t>
            </a:r>
            <a:br>
              <a:rPr lang="en-US" sz="4400" dirty="0">
                <a:solidFill>
                  <a:schemeClr val="bg1"/>
                </a:solidFill>
                <a:latin typeface="Avenir" panose="02000503020000020003" pitchFamily="2" charset="0"/>
              </a:rPr>
            </a:br>
            <a:r>
              <a:rPr lang="en-US" sz="4400" dirty="0">
                <a:solidFill>
                  <a:schemeClr val="bg1"/>
                </a:solidFill>
                <a:latin typeface="Avenir" panose="02000503020000020003" pitchFamily="2" charset="0"/>
              </a:rPr>
              <a:t>Surgery </a:t>
            </a:r>
            <a:br>
              <a:rPr lang="en-US" sz="4400" dirty="0">
                <a:solidFill>
                  <a:schemeClr val="bg1"/>
                </a:solidFill>
                <a:latin typeface="Avenir" panose="02000503020000020003" pitchFamily="2" charset="0"/>
              </a:rPr>
            </a:br>
            <a:r>
              <a:rPr lang="en-US" sz="4400" dirty="0">
                <a:solidFill>
                  <a:schemeClr val="bg1"/>
                </a:solidFill>
                <a:latin typeface="Avenir" panose="02000503020000020003" pitchFamily="2" charset="0"/>
              </a:rPr>
              <a:t>Team</a:t>
            </a:r>
          </a:p>
        </p:txBody>
      </p:sp>
      <p:pic>
        <p:nvPicPr>
          <p:cNvPr id="9" name="Picture 8">
            <a:extLst>
              <a:ext uri="{FF2B5EF4-FFF2-40B4-BE49-F238E27FC236}">
                <a16:creationId xmlns:a16="http://schemas.microsoft.com/office/drawing/2014/main" id="{31CF0C72-7E35-D545-87DF-DABAAE3CF9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884"/>
          <a:stretch/>
        </p:blipFill>
        <p:spPr>
          <a:xfrm>
            <a:off x="228600" y="2495550"/>
            <a:ext cx="3943350" cy="1790700"/>
          </a:xfrm>
          <a:prstGeom prst="rect">
            <a:avLst/>
          </a:prstGeom>
          <a:effectLst>
            <a:innerShdw blurRad="63500" dist="50800" dir="18900000">
              <a:prstClr val="black">
                <a:alpha val="50000"/>
              </a:prstClr>
            </a:innerShdw>
          </a:effectLst>
        </p:spPr>
      </p:pic>
      <p:pic>
        <p:nvPicPr>
          <p:cNvPr id="2" name="35.mp3" descr="35.mp3">
            <a:hlinkClick r:id="" action="ppaction://media"/>
            <a:extLst>
              <a:ext uri="{FF2B5EF4-FFF2-40B4-BE49-F238E27FC236}">
                <a16:creationId xmlns:a16="http://schemas.microsoft.com/office/drawing/2014/main" id="{C6F9C319-8542-2745-BD40-E6F4AABC20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0000" y="4850655"/>
            <a:ext cx="254000" cy="254000"/>
          </a:xfrm>
          <a:prstGeom prst="rect">
            <a:avLst/>
          </a:prstGeom>
        </p:spPr>
      </p:pic>
    </p:spTree>
    <p:extLst>
      <p:ext uri="{BB962C8B-B14F-4D97-AF65-F5344CB8AC3E}">
        <p14:creationId xmlns:p14="http://schemas.microsoft.com/office/powerpoint/2010/main" val="397015223"/>
      </p:ext>
    </p:extLst>
  </p:cSld>
  <p:clrMapOvr>
    <a:masterClrMapping/>
  </p:clrMapOvr>
  <mc:AlternateContent xmlns:mc="http://schemas.openxmlformats.org/markup-compatibility/2006" xmlns:p14="http://schemas.microsoft.com/office/powerpoint/2010/main">
    <mc:Choice Requires="p14">
      <p:transition spd="slow" p14:dur="2000" advTm="24255"/>
    </mc:Choice>
    <mc:Fallback xmlns="">
      <p:transition spd="slow" advTm="24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A6F69C9-D698-274D-9864-F98CF0372793}"/>
              </a:ext>
            </a:extLst>
          </p:cNvPr>
          <p:cNvSpPr txBox="1">
            <a:spLocks noChangeArrowheads="1"/>
          </p:cNvSpPr>
          <p:nvPr/>
        </p:nvSpPr>
        <p:spPr>
          <a:xfrm>
            <a:off x="344423" y="379095"/>
            <a:ext cx="6172200" cy="492443"/>
          </a:xfrm>
          <a:prstGeom prst="rect">
            <a:avLst/>
          </a:prstGeom>
          <a:effectLst>
            <a:outerShdw blurRad="50800" dist="50800" dir="5400000" algn="ctr" rotWithShape="0">
              <a:schemeClr val="tx1">
                <a:lumMod val="50000"/>
                <a:lumOff val="50000"/>
              </a:schemeClr>
            </a:outerShdw>
          </a:effectLst>
        </p:spPr>
        <p:txBody>
          <a:bodyPr/>
          <a:lstStyle>
            <a:lvl1pPr>
              <a:defRPr>
                <a:latin typeface="+mj-lt"/>
                <a:ea typeface="+mj-ea"/>
                <a:cs typeface="+mj-cs"/>
              </a:defRPr>
            </a:lvl1pPr>
          </a:lstStyle>
          <a:p>
            <a:pPr>
              <a:defRPr/>
            </a:pPr>
            <a:r>
              <a:rPr lang="en-US" altLang="en-US" sz="4400" b="1" kern="0" dirty="0">
                <a:solidFill>
                  <a:srgbClr val="00296D"/>
                </a:solidFill>
                <a:latin typeface="Arial" panose="020B0604020202020204" pitchFamily="34" charset="0"/>
                <a:cs typeface="Arial" panose="020B0604020202020204" pitchFamily="34" charset="0"/>
              </a:rPr>
              <a:t>Program Progression</a:t>
            </a:r>
          </a:p>
        </p:txBody>
      </p:sp>
      <p:grpSp>
        <p:nvGrpSpPr>
          <p:cNvPr id="5" name="Group 27">
            <a:extLst>
              <a:ext uri="{FF2B5EF4-FFF2-40B4-BE49-F238E27FC236}">
                <a16:creationId xmlns:a16="http://schemas.microsoft.com/office/drawing/2014/main" id="{609F3138-572E-4D47-8330-6C9EFE35E387}"/>
              </a:ext>
            </a:extLst>
          </p:cNvPr>
          <p:cNvGrpSpPr>
            <a:grpSpLocks/>
          </p:cNvGrpSpPr>
          <p:nvPr/>
        </p:nvGrpSpPr>
        <p:grpSpPr bwMode="auto">
          <a:xfrm>
            <a:off x="158750" y="1504950"/>
            <a:ext cx="1719263" cy="2133600"/>
            <a:chOff x="48" y="1968"/>
            <a:chExt cx="1083" cy="1344"/>
          </a:xfrm>
        </p:grpSpPr>
        <p:sp>
          <p:nvSpPr>
            <p:cNvPr id="6" name="AutoShape 17">
              <a:extLst>
                <a:ext uri="{FF2B5EF4-FFF2-40B4-BE49-F238E27FC236}">
                  <a16:creationId xmlns:a16="http://schemas.microsoft.com/office/drawing/2014/main" id="{A52E3A62-6661-DE4C-8FE6-C948627A22E8}"/>
                </a:ext>
              </a:extLst>
            </p:cNvPr>
            <p:cNvSpPr>
              <a:spLocks noChangeArrowheads="1"/>
            </p:cNvSpPr>
            <p:nvPr/>
          </p:nvSpPr>
          <p:spPr bwMode="gray">
            <a:xfrm>
              <a:off x="48" y="1968"/>
              <a:ext cx="1083" cy="1344"/>
            </a:xfrm>
            <a:prstGeom prst="chevron">
              <a:avLst>
                <a:gd name="adj" fmla="val 17384"/>
              </a:avLst>
            </a:prstGeom>
            <a:gradFill rotWithShape="1">
              <a:gsLst>
                <a:gs pos="0">
                  <a:srgbClr val="FF0000"/>
                </a:gs>
                <a:gs pos="100000">
                  <a:srgbClr val="760000"/>
                </a:gs>
              </a:gsLst>
              <a:lin ang="5400000" scaled="1"/>
            </a:gradFill>
            <a:ln w="38100">
              <a:solidFill>
                <a:srgbClr val="EAEAEA"/>
              </a:solidFill>
              <a:miter lim="800000"/>
              <a:headEnd/>
              <a:tailEnd/>
            </a:ln>
            <a:effectLst>
              <a:outerShdw blurRad="63500" dist="109250" dir="3267739" algn="ctr" rotWithShape="0">
                <a:schemeClr val="bg2">
                  <a:alpha val="50000"/>
                </a:schemeClr>
              </a:outerShdw>
            </a:effectLst>
          </p:spPr>
          <p:txBody>
            <a:bodyPr anchor="ctr">
              <a:spAutoFit/>
            </a:bodyPr>
            <a:lstStyle/>
            <a:p>
              <a:pPr eaLnBrk="1" hangingPunct="1">
                <a:defRPr/>
              </a:pPr>
              <a:endParaRPr lang="en-US">
                <a:latin typeface="Arial" charset="0"/>
                <a:ea typeface="ＭＳ Ｐゴシック" charset="0"/>
                <a:cs typeface="ＭＳ Ｐゴシック" charset="0"/>
              </a:endParaRPr>
            </a:p>
          </p:txBody>
        </p:sp>
        <p:sp>
          <p:nvSpPr>
            <p:cNvPr id="7" name="Text Box 19">
              <a:extLst>
                <a:ext uri="{FF2B5EF4-FFF2-40B4-BE49-F238E27FC236}">
                  <a16:creationId xmlns:a16="http://schemas.microsoft.com/office/drawing/2014/main" id="{E3BE88E4-7A35-B44F-95E0-45F6FAC6FC7F}"/>
                </a:ext>
              </a:extLst>
            </p:cNvPr>
            <p:cNvSpPr txBox="1">
              <a:spLocks noChangeArrowheads="1"/>
            </p:cNvSpPr>
            <p:nvPr/>
          </p:nvSpPr>
          <p:spPr bwMode="auto">
            <a:xfrm>
              <a:off x="144" y="2160"/>
              <a:ext cx="91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b="1" dirty="0">
                  <a:solidFill>
                    <a:schemeClr val="bg1"/>
                  </a:solidFill>
                  <a:latin typeface="Arial" panose="020B0604020202020204" pitchFamily="34" charset="0"/>
                  <a:ea typeface="MS PGothic" panose="020B0600070205080204" pitchFamily="34" charset="-128"/>
                  <a:cs typeface="Arial" panose="020B0604020202020204" pitchFamily="34" charset="0"/>
                </a:rPr>
                <a:t>Initial Seminar &amp; Initial Surgeon Evaluation</a:t>
              </a:r>
            </a:p>
          </p:txBody>
        </p:sp>
      </p:grpSp>
      <p:grpSp>
        <p:nvGrpSpPr>
          <p:cNvPr id="8" name="Group 21">
            <a:extLst>
              <a:ext uri="{FF2B5EF4-FFF2-40B4-BE49-F238E27FC236}">
                <a16:creationId xmlns:a16="http://schemas.microsoft.com/office/drawing/2014/main" id="{2EC7D1E2-151E-5847-9BAB-E82AF6436E76}"/>
              </a:ext>
            </a:extLst>
          </p:cNvPr>
          <p:cNvGrpSpPr>
            <a:grpSpLocks/>
          </p:cNvGrpSpPr>
          <p:nvPr/>
        </p:nvGrpSpPr>
        <p:grpSpPr bwMode="auto">
          <a:xfrm>
            <a:off x="1606550" y="1504950"/>
            <a:ext cx="1719263" cy="2133600"/>
            <a:chOff x="1524000" y="3124200"/>
            <a:chExt cx="1719263" cy="2133600"/>
          </a:xfrm>
        </p:grpSpPr>
        <p:grpSp>
          <p:nvGrpSpPr>
            <p:cNvPr id="9" name="Group 32">
              <a:extLst>
                <a:ext uri="{FF2B5EF4-FFF2-40B4-BE49-F238E27FC236}">
                  <a16:creationId xmlns:a16="http://schemas.microsoft.com/office/drawing/2014/main" id="{07E3E885-F25C-5A4F-980D-42C93995D9F8}"/>
                </a:ext>
              </a:extLst>
            </p:cNvPr>
            <p:cNvGrpSpPr>
              <a:grpSpLocks/>
            </p:cNvGrpSpPr>
            <p:nvPr/>
          </p:nvGrpSpPr>
          <p:grpSpPr bwMode="auto">
            <a:xfrm>
              <a:off x="1524000" y="3124200"/>
              <a:ext cx="1719263" cy="2133600"/>
              <a:chOff x="960" y="1968"/>
              <a:chExt cx="1083" cy="1344"/>
            </a:xfrm>
          </p:grpSpPr>
          <p:sp>
            <p:nvSpPr>
              <p:cNvPr id="11" name="AutoShape 7">
                <a:extLst>
                  <a:ext uri="{FF2B5EF4-FFF2-40B4-BE49-F238E27FC236}">
                    <a16:creationId xmlns:a16="http://schemas.microsoft.com/office/drawing/2014/main" id="{E674ADF5-B37C-D74B-AA4F-21BF82D4DE5F}"/>
                  </a:ext>
                </a:extLst>
              </p:cNvPr>
              <p:cNvSpPr>
                <a:spLocks noChangeArrowheads="1"/>
              </p:cNvSpPr>
              <p:nvPr/>
            </p:nvSpPr>
            <p:spPr bwMode="gray">
              <a:xfrm>
                <a:off x="960" y="1968"/>
                <a:ext cx="1083" cy="1344"/>
              </a:xfrm>
              <a:prstGeom prst="chevron">
                <a:avLst>
                  <a:gd name="adj" fmla="val 17384"/>
                </a:avLst>
              </a:prstGeom>
              <a:gradFill rotWithShape="1">
                <a:gsLst>
                  <a:gs pos="0">
                    <a:schemeClr val="accent6">
                      <a:lumMod val="60000"/>
                      <a:lumOff val="40000"/>
                    </a:schemeClr>
                  </a:gs>
                  <a:gs pos="100000">
                    <a:schemeClr val="accent6">
                      <a:lumMod val="75000"/>
                    </a:schemeClr>
                  </a:gs>
                </a:gsLst>
                <a:lin ang="0" scaled="1"/>
              </a:gradFill>
              <a:ln w="38100">
                <a:solidFill>
                  <a:srgbClr val="EAEAEA"/>
                </a:solidFill>
                <a:miter lim="800000"/>
                <a:headEnd/>
                <a:tailEnd/>
              </a:ln>
              <a:effectLst>
                <a:outerShdw blurRad="63500" dist="109250" dir="3267739" algn="ctr" rotWithShape="0">
                  <a:schemeClr val="bg2">
                    <a:alpha val="50000"/>
                  </a:schemeClr>
                </a:outerShdw>
              </a:effectLst>
            </p:spPr>
            <p:txBody>
              <a:bodyPr anchor="ctr">
                <a:spAutoFit/>
              </a:bodyPr>
              <a:lstStyle/>
              <a:p>
                <a:pPr eaLnBrk="1" hangingPunct="1">
                  <a:defRPr/>
                </a:pPr>
                <a:endParaRPr lang="en-US">
                  <a:latin typeface="Arial" charset="0"/>
                  <a:ea typeface="ＭＳ Ｐゴシック" charset="0"/>
                  <a:cs typeface="ＭＳ Ｐゴシック" charset="0"/>
                </a:endParaRPr>
              </a:p>
            </p:txBody>
          </p:sp>
          <p:sp>
            <p:nvSpPr>
              <p:cNvPr id="12" name="Text Box 20">
                <a:extLst>
                  <a:ext uri="{FF2B5EF4-FFF2-40B4-BE49-F238E27FC236}">
                    <a16:creationId xmlns:a16="http://schemas.microsoft.com/office/drawing/2014/main" id="{DF4F03C4-2B73-464E-A72C-CDC93728E7D1}"/>
                  </a:ext>
                </a:extLst>
              </p:cNvPr>
              <p:cNvSpPr txBox="1">
                <a:spLocks noChangeArrowheads="1"/>
              </p:cNvSpPr>
              <p:nvPr/>
            </p:nvSpPr>
            <p:spPr bwMode="auto">
              <a:xfrm>
                <a:off x="1056" y="2428"/>
                <a:ext cx="91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endParaRPr lang="en-US" altLang="en-US" b="1">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grpSp>
        <p:sp>
          <p:nvSpPr>
            <p:cNvPr id="10" name="Rectangle 20">
              <a:extLst>
                <a:ext uri="{FF2B5EF4-FFF2-40B4-BE49-F238E27FC236}">
                  <a16:creationId xmlns:a16="http://schemas.microsoft.com/office/drawing/2014/main" id="{12E22D70-8553-EE45-8EBF-751CEC34E0CA}"/>
                </a:ext>
              </a:extLst>
            </p:cNvPr>
            <p:cNvSpPr>
              <a:spLocks noChangeArrowheads="1"/>
            </p:cNvSpPr>
            <p:nvPr/>
          </p:nvSpPr>
          <p:spPr bwMode="auto">
            <a:xfrm>
              <a:off x="1828800" y="3352800"/>
              <a:ext cx="129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chemeClr val="bg1"/>
                  </a:solidFill>
                  <a:latin typeface="Arial" panose="020B0604020202020204" pitchFamily="34" charset="0"/>
                  <a:ea typeface="MS PGothic" panose="020B0600070205080204" pitchFamily="34" charset="-128"/>
                  <a:cs typeface="Arial" panose="020B0604020202020204" pitchFamily="34" charset="0"/>
                </a:rPr>
                <a:t>  Supervised Weight Loss  &amp; Support Group</a:t>
              </a:r>
              <a:endParaRPr lang="en-US" altLang="en-US" sz="1600" dirty="0">
                <a:latin typeface="Arial" panose="020B0604020202020204" pitchFamily="34" charset="0"/>
                <a:ea typeface="MS PGothic" panose="020B0600070205080204" pitchFamily="34" charset="-128"/>
                <a:cs typeface="Arial" panose="020B0604020202020204" pitchFamily="34" charset="0"/>
              </a:endParaRPr>
            </a:p>
          </p:txBody>
        </p:sp>
      </p:grpSp>
      <p:grpSp>
        <p:nvGrpSpPr>
          <p:cNvPr id="13" name="Group 33">
            <a:extLst>
              <a:ext uri="{FF2B5EF4-FFF2-40B4-BE49-F238E27FC236}">
                <a16:creationId xmlns:a16="http://schemas.microsoft.com/office/drawing/2014/main" id="{EEC09B52-2F63-9446-8D63-3258DB9205D0}"/>
              </a:ext>
            </a:extLst>
          </p:cNvPr>
          <p:cNvGrpSpPr>
            <a:grpSpLocks/>
          </p:cNvGrpSpPr>
          <p:nvPr/>
        </p:nvGrpSpPr>
        <p:grpSpPr bwMode="auto">
          <a:xfrm>
            <a:off x="2973388" y="1504950"/>
            <a:ext cx="1719262" cy="2133600"/>
            <a:chOff x="1821" y="1968"/>
            <a:chExt cx="1083" cy="1344"/>
          </a:xfrm>
        </p:grpSpPr>
        <p:sp>
          <p:nvSpPr>
            <p:cNvPr id="14" name="AutoShape 6">
              <a:extLst>
                <a:ext uri="{FF2B5EF4-FFF2-40B4-BE49-F238E27FC236}">
                  <a16:creationId xmlns:a16="http://schemas.microsoft.com/office/drawing/2014/main" id="{70974859-5BCD-9F43-B901-DC714E979258}"/>
                </a:ext>
              </a:extLst>
            </p:cNvPr>
            <p:cNvSpPr>
              <a:spLocks noChangeArrowheads="1"/>
            </p:cNvSpPr>
            <p:nvPr/>
          </p:nvSpPr>
          <p:spPr bwMode="gray">
            <a:xfrm>
              <a:off x="1821" y="1968"/>
              <a:ext cx="1083" cy="1344"/>
            </a:xfrm>
            <a:prstGeom prst="chevron">
              <a:avLst>
                <a:gd name="adj" fmla="val 17384"/>
              </a:avLst>
            </a:prstGeom>
            <a:gradFill rotWithShape="1">
              <a:gsLst>
                <a:gs pos="0">
                  <a:schemeClr val="hlink"/>
                </a:gs>
                <a:gs pos="100000">
                  <a:srgbClr val="000076"/>
                </a:gs>
              </a:gsLst>
              <a:lin ang="0" scaled="1"/>
            </a:gradFill>
            <a:ln w="38100">
              <a:solidFill>
                <a:srgbClr val="EAEAEA"/>
              </a:solidFill>
              <a:miter lim="800000"/>
              <a:headEnd/>
              <a:tailEnd/>
            </a:ln>
            <a:effectLst>
              <a:outerShdw blurRad="63500" dist="109250" dir="3267739" algn="ctr" rotWithShape="0">
                <a:schemeClr val="bg2">
                  <a:alpha val="50000"/>
                </a:schemeClr>
              </a:outerShdw>
            </a:effectLst>
          </p:spPr>
          <p:txBody>
            <a:bodyPr anchor="ctr">
              <a:spAutoFit/>
            </a:bodyPr>
            <a:lstStyle/>
            <a:p>
              <a:pPr eaLnBrk="1" hangingPunct="1">
                <a:defRPr/>
              </a:pPr>
              <a:endParaRPr lang="en-US">
                <a:latin typeface="Arial" charset="0"/>
                <a:ea typeface="ＭＳ Ｐゴシック" charset="0"/>
                <a:cs typeface="ＭＳ Ｐゴシック" charset="0"/>
              </a:endParaRPr>
            </a:p>
          </p:txBody>
        </p:sp>
        <p:sp>
          <p:nvSpPr>
            <p:cNvPr id="15" name="Text Box 21">
              <a:extLst>
                <a:ext uri="{FF2B5EF4-FFF2-40B4-BE49-F238E27FC236}">
                  <a16:creationId xmlns:a16="http://schemas.microsoft.com/office/drawing/2014/main" id="{3BCE9705-0328-6A49-9AE6-5E11713E0643}"/>
                </a:ext>
              </a:extLst>
            </p:cNvPr>
            <p:cNvSpPr txBox="1">
              <a:spLocks noChangeArrowheads="1"/>
            </p:cNvSpPr>
            <p:nvPr/>
          </p:nvSpPr>
          <p:spPr bwMode="auto">
            <a:xfrm>
              <a:off x="1920" y="2304"/>
              <a:ext cx="91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b="1">
                  <a:solidFill>
                    <a:schemeClr val="bg1"/>
                  </a:solidFill>
                  <a:latin typeface="Arial" panose="020B0604020202020204" pitchFamily="34" charset="0"/>
                  <a:ea typeface="MS PGothic" panose="020B0600070205080204" pitchFamily="34" charset="-128"/>
                  <a:cs typeface="Arial" panose="020B0604020202020204" pitchFamily="34" charset="0"/>
                </a:rPr>
                <a:t> Nutrition     &amp;       Psych Workup</a:t>
              </a:r>
            </a:p>
          </p:txBody>
        </p:sp>
      </p:grpSp>
      <p:grpSp>
        <p:nvGrpSpPr>
          <p:cNvPr id="16" name="Group 34">
            <a:extLst>
              <a:ext uri="{FF2B5EF4-FFF2-40B4-BE49-F238E27FC236}">
                <a16:creationId xmlns:a16="http://schemas.microsoft.com/office/drawing/2014/main" id="{5EE9A904-B3C8-D64A-99CF-8ACA09A5C57D}"/>
              </a:ext>
            </a:extLst>
          </p:cNvPr>
          <p:cNvGrpSpPr>
            <a:grpSpLocks/>
          </p:cNvGrpSpPr>
          <p:nvPr/>
        </p:nvGrpSpPr>
        <p:grpSpPr bwMode="auto">
          <a:xfrm>
            <a:off x="4340225" y="1504950"/>
            <a:ext cx="1630363" cy="2133600"/>
            <a:chOff x="2682" y="1968"/>
            <a:chExt cx="1027" cy="1344"/>
          </a:xfrm>
        </p:grpSpPr>
        <p:sp>
          <p:nvSpPr>
            <p:cNvPr id="17" name="AutoShape 5">
              <a:extLst>
                <a:ext uri="{FF2B5EF4-FFF2-40B4-BE49-F238E27FC236}">
                  <a16:creationId xmlns:a16="http://schemas.microsoft.com/office/drawing/2014/main" id="{6CD167FA-075E-4246-8BE4-0ECCD7F4F944}"/>
                </a:ext>
              </a:extLst>
            </p:cNvPr>
            <p:cNvSpPr>
              <a:spLocks noChangeArrowheads="1"/>
            </p:cNvSpPr>
            <p:nvPr/>
          </p:nvSpPr>
          <p:spPr bwMode="gray">
            <a:xfrm>
              <a:off x="2682" y="1968"/>
              <a:ext cx="1027" cy="1344"/>
            </a:xfrm>
            <a:prstGeom prst="chevron">
              <a:avLst>
                <a:gd name="adj" fmla="val 16468"/>
              </a:avLst>
            </a:prstGeom>
            <a:gradFill rotWithShape="1">
              <a:gsLst>
                <a:gs pos="62000">
                  <a:srgbClr val="EECE0C"/>
                </a:gs>
                <a:gs pos="100000">
                  <a:srgbClr val="FFFF00"/>
                </a:gs>
              </a:gsLst>
              <a:lin ang="0" scaled="1"/>
            </a:gradFill>
            <a:ln w="38100">
              <a:solidFill>
                <a:srgbClr val="EAEAEA"/>
              </a:solidFill>
              <a:miter lim="800000"/>
              <a:headEnd/>
              <a:tailEnd/>
            </a:ln>
            <a:effectLst>
              <a:outerShdw blurRad="63500" dist="109250" dir="3267739" algn="ctr" rotWithShape="0">
                <a:schemeClr val="bg2">
                  <a:alpha val="50000"/>
                </a:schemeClr>
              </a:outerShdw>
            </a:effectLst>
          </p:spPr>
          <p:txBody>
            <a:bodyPr anchor="ctr">
              <a:spAutoFit/>
            </a:bodyPr>
            <a:lstStyle/>
            <a:p>
              <a:pPr eaLnBrk="1" hangingPunct="1">
                <a:defRPr/>
              </a:pPr>
              <a:endParaRPr lang="en-US">
                <a:latin typeface="Arial" charset="0"/>
                <a:ea typeface="ＭＳ Ｐゴシック" charset="0"/>
                <a:cs typeface="ＭＳ Ｐゴシック" charset="0"/>
              </a:endParaRPr>
            </a:p>
          </p:txBody>
        </p:sp>
        <p:sp>
          <p:nvSpPr>
            <p:cNvPr id="18" name="Text Box 22">
              <a:extLst>
                <a:ext uri="{FF2B5EF4-FFF2-40B4-BE49-F238E27FC236}">
                  <a16:creationId xmlns:a16="http://schemas.microsoft.com/office/drawing/2014/main" id="{DF17D723-629C-974E-B663-D321C00A77E3}"/>
                </a:ext>
              </a:extLst>
            </p:cNvPr>
            <p:cNvSpPr txBox="1">
              <a:spLocks noChangeArrowheads="1"/>
            </p:cNvSpPr>
            <p:nvPr/>
          </p:nvSpPr>
          <p:spPr bwMode="auto">
            <a:xfrm>
              <a:off x="2797" y="2509"/>
              <a:ext cx="91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b="1" dirty="0">
                  <a:solidFill>
                    <a:schemeClr val="bg1"/>
                  </a:solidFill>
                  <a:latin typeface="Arial" panose="020B0604020202020204" pitchFamily="34" charset="0"/>
                  <a:ea typeface="MS PGothic" panose="020B0600070205080204" pitchFamily="34" charset="-128"/>
                  <a:cs typeface="Arial" panose="020B0604020202020204" pitchFamily="34" charset="0"/>
                </a:rPr>
                <a:t>Testing</a:t>
              </a:r>
            </a:p>
          </p:txBody>
        </p:sp>
      </p:grpSp>
      <p:grpSp>
        <p:nvGrpSpPr>
          <p:cNvPr id="19" name="Group 35">
            <a:extLst>
              <a:ext uri="{FF2B5EF4-FFF2-40B4-BE49-F238E27FC236}">
                <a16:creationId xmlns:a16="http://schemas.microsoft.com/office/drawing/2014/main" id="{112E155E-2080-4749-A1DA-2505516D2A2B}"/>
              </a:ext>
            </a:extLst>
          </p:cNvPr>
          <p:cNvGrpSpPr>
            <a:grpSpLocks/>
          </p:cNvGrpSpPr>
          <p:nvPr/>
        </p:nvGrpSpPr>
        <p:grpSpPr bwMode="auto">
          <a:xfrm>
            <a:off x="5697538" y="1504950"/>
            <a:ext cx="1631950" cy="2133600"/>
            <a:chOff x="3537" y="1968"/>
            <a:chExt cx="1028" cy="1344"/>
          </a:xfrm>
        </p:grpSpPr>
        <p:sp>
          <p:nvSpPr>
            <p:cNvPr id="20" name="AutoShape 13">
              <a:extLst>
                <a:ext uri="{FF2B5EF4-FFF2-40B4-BE49-F238E27FC236}">
                  <a16:creationId xmlns:a16="http://schemas.microsoft.com/office/drawing/2014/main" id="{FC346B86-2B7F-E046-A786-2941929653EA}"/>
                </a:ext>
              </a:extLst>
            </p:cNvPr>
            <p:cNvSpPr>
              <a:spLocks noChangeArrowheads="1"/>
            </p:cNvSpPr>
            <p:nvPr/>
          </p:nvSpPr>
          <p:spPr bwMode="gray">
            <a:xfrm>
              <a:off x="3537" y="1968"/>
              <a:ext cx="1028" cy="1344"/>
            </a:xfrm>
            <a:prstGeom prst="chevron">
              <a:avLst>
                <a:gd name="adj" fmla="val 16468"/>
              </a:avLst>
            </a:prstGeom>
            <a:gradFill rotWithShape="1">
              <a:gsLst>
                <a:gs pos="0">
                  <a:srgbClr val="00CC00"/>
                </a:gs>
                <a:gs pos="100000">
                  <a:srgbClr val="005E00"/>
                </a:gs>
              </a:gsLst>
              <a:lin ang="0" scaled="1"/>
            </a:gradFill>
            <a:ln w="38100">
              <a:solidFill>
                <a:srgbClr val="EAEAEA"/>
              </a:solidFill>
              <a:miter lim="800000"/>
              <a:headEnd/>
              <a:tailEnd/>
            </a:ln>
            <a:effectLst>
              <a:outerShdw blurRad="63500" dist="109250" dir="3267739" algn="ctr" rotWithShape="0">
                <a:schemeClr val="bg2">
                  <a:alpha val="50000"/>
                </a:schemeClr>
              </a:outerShdw>
            </a:effectLst>
          </p:spPr>
          <p:txBody>
            <a:bodyPr anchor="ctr">
              <a:spAutoFit/>
            </a:bodyPr>
            <a:lstStyle/>
            <a:p>
              <a:pPr eaLnBrk="1" hangingPunct="1">
                <a:defRPr/>
              </a:pPr>
              <a:endParaRPr lang="en-US">
                <a:latin typeface="Arial" charset="0"/>
                <a:ea typeface="ＭＳ Ｐゴシック" charset="0"/>
                <a:cs typeface="ＭＳ Ｐゴシック" charset="0"/>
              </a:endParaRPr>
            </a:p>
          </p:txBody>
        </p:sp>
        <p:sp>
          <p:nvSpPr>
            <p:cNvPr id="21" name="Text Box 23">
              <a:extLst>
                <a:ext uri="{FF2B5EF4-FFF2-40B4-BE49-F238E27FC236}">
                  <a16:creationId xmlns:a16="http://schemas.microsoft.com/office/drawing/2014/main" id="{A6A711A4-B33D-1A40-8F22-AFCAE9C05855}"/>
                </a:ext>
              </a:extLst>
            </p:cNvPr>
            <p:cNvSpPr txBox="1">
              <a:spLocks noChangeArrowheads="1"/>
            </p:cNvSpPr>
            <p:nvPr/>
          </p:nvSpPr>
          <p:spPr bwMode="auto">
            <a:xfrm>
              <a:off x="3648" y="2352"/>
              <a:ext cx="91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b="1">
                  <a:solidFill>
                    <a:schemeClr val="bg1"/>
                  </a:solidFill>
                  <a:latin typeface="Arial" panose="020B0604020202020204" pitchFamily="34" charset="0"/>
                  <a:ea typeface="MS PGothic" panose="020B0600070205080204" pitchFamily="34" charset="-128"/>
                  <a:cs typeface="Arial" panose="020B0604020202020204" pitchFamily="34" charset="0"/>
                </a:rPr>
                <a:t>Surgeon Evaluation &amp; Pre-Op</a:t>
              </a:r>
            </a:p>
          </p:txBody>
        </p:sp>
      </p:grpSp>
      <p:grpSp>
        <p:nvGrpSpPr>
          <p:cNvPr id="22" name="Group 26">
            <a:extLst>
              <a:ext uri="{FF2B5EF4-FFF2-40B4-BE49-F238E27FC236}">
                <a16:creationId xmlns:a16="http://schemas.microsoft.com/office/drawing/2014/main" id="{714DE51B-4870-B44A-A37A-5F731A2FE3BB}"/>
              </a:ext>
            </a:extLst>
          </p:cNvPr>
          <p:cNvGrpSpPr>
            <a:grpSpLocks/>
          </p:cNvGrpSpPr>
          <p:nvPr/>
        </p:nvGrpSpPr>
        <p:grpSpPr bwMode="auto">
          <a:xfrm>
            <a:off x="7437438" y="1504950"/>
            <a:ext cx="1630362" cy="2133600"/>
            <a:chOff x="4685" y="2208"/>
            <a:chExt cx="1027" cy="1344"/>
          </a:xfrm>
        </p:grpSpPr>
        <p:sp>
          <p:nvSpPr>
            <p:cNvPr id="23" name="AutoShape 14">
              <a:extLst>
                <a:ext uri="{FF2B5EF4-FFF2-40B4-BE49-F238E27FC236}">
                  <a16:creationId xmlns:a16="http://schemas.microsoft.com/office/drawing/2014/main" id="{E302651D-C72F-5B43-9624-034C78A48157}"/>
                </a:ext>
              </a:extLst>
            </p:cNvPr>
            <p:cNvSpPr>
              <a:spLocks noChangeArrowheads="1"/>
            </p:cNvSpPr>
            <p:nvPr/>
          </p:nvSpPr>
          <p:spPr bwMode="gray">
            <a:xfrm>
              <a:off x="4685" y="2208"/>
              <a:ext cx="1027" cy="1344"/>
            </a:xfrm>
            <a:prstGeom prst="chevron">
              <a:avLst>
                <a:gd name="adj" fmla="val 16468"/>
              </a:avLst>
            </a:prstGeom>
            <a:gradFill rotWithShape="1">
              <a:gsLst>
                <a:gs pos="13000">
                  <a:schemeClr val="tx2">
                    <a:lumMod val="75000"/>
                  </a:schemeClr>
                </a:gs>
                <a:gs pos="73000">
                  <a:schemeClr val="tx2">
                    <a:lumMod val="60000"/>
                    <a:lumOff val="40000"/>
                  </a:schemeClr>
                </a:gs>
              </a:gsLst>
              <a:lin ang="0" scaled="1"/>
            </a:gradFill>
            <a:ln w="38100">
              <a:solidFill>
                <a:srgbClr val="EAEAEA"/>
              </a:solidFill>
              <a:miter lim="800000"/>
              <a:headEnd/>
              <a:tailEnd/>
            </a:ln>
            <a:effectLst>
              <a:outerShdw blurRad="63500" dist="109250" dir="3267739" algn="ctr" rotWithShape="0">
                <a:schemeClr val="bg2">
                  <a:alpha val="50000"/>
                </a:schemeClr>
              </a:outerShdw>
            </a:effectLst>
            <a:scene3d>
              <a:camera prst="orthographicFront"/>
              <a:lightRig rig="threePt" dir="t"/>
            </a:scene3d>
            <a:sp3d>
              <a:bevelB w="152400" h="50800" prst="softRound"/>
            </a:sp3d>
          </p:spPr>
          <p:txBody>
            <a:bodyPr anchor="ct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endParaRPr lang="en-US"/>
            </a:p>
          </p:txBody>
        </p:sp>
        <p:sp>
          <p:nvSpPr>
            <p:cNvPr id="24" name="Text Box 24">
              <a:extLst>
                <a:ext uri="{FF2B5EF4-FFF2-40B4-BE49-F238E27FC236}">
                  <a16:creationId xmlns:a16="http://schemas.microsoft.com/office/drawing/2014/main" id="{CF88CEF0-9043-D14F-90DB-B7CC07808427}"/>
                </a:ext>
              </a:extLst>
            </p:cNvPr>
            <p:cNvSpPr txBox="1">
              <a:spLocks noChangeArrowheads="1"/>
            </p:cNvSpPr>
            <p:nvPr/>
          </p:nvSpPr>
          <p:spPr bwMode="auto">
            <a:xfrm>
              <a:off x="4800" y="2745"/>
              <a:ext cx="9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b="1">
                  <a:solidFill>
                    <a:schemeClr val="bg1"/>
                  </a:solidFill>
                  <a:latin typeface="Arial" panose="020B0604020202020204" pitchFamily="34" charset="0"/>
                  <a:ea typeface="MS PGothic" panose="020B0600070205080204" pitchFamily="34" charset="-128"/>
                  <a:cs typeface="Arial" panose="020B0604020202020204" pitchFamily="34" charset="0"/>
                </a:rPr>
                <a:t>Surgery</a:t>
              </a:r>
            </a:p>
          </p:txBody>
        </p:sp>
      </p:grpSp>
      <p:pic>
        <p:nvPicPr>
          <p:cNvPr id="3" name="36.mp3" descr="36.mp3">
            <a:hlinkClick r:id="" action="ppaction://media"/>
            <a:extLst>
              <a:ext uri="{FF2B5EF4-FFF2-40B4-BE49-F238E27FC236}">
                <a16:creationId xmlns:a16="http://schemas.microsoft.com/office/drawing/2014/main" id="{965ACF91-697C-984A-A2BC-F12F4C15DB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13801" y="4857750"/>
            <a:ext cx="253999" cy="253999"/>
          </a:xfrm>
          <a:prstGeom prst="rect">
            <a:avLst/>
          </a:prstGeom>
        </p:spPr>
      </p:pic>
    </p:spTree>
    <p:custDataLst>
      <p:tags r:id="rId1"/>
    </p:custDataLst>
    <p:extLst>
      <p:ext uri="{BB962C8B-B14F-4D97-AF65-F5344CB8AC3E}">
        <p14:creationId xmlns:p14="http://schemas.microsoft.com/office/powerpoint/2010/main" val="2915851710"/>
      </p:ext>
    </p:extLst>
  </p:cSld>
  <p:clrMapOvr>
    <a:masterClrMapping/>
  </p:clrMapOvr>
  <mc:AlternateContent xmlns:mc="http://schemas.openxmlformats.org/markup-compatibility/2006" xmlns:p14="http://schemas.microsoft.com/office/powerpoint/2010/main">
    <mc:Choice Requires="p14">
      <p:transition spd="slow" p14:dur="2000" advTm="37327"/>
    </mc:Choice>
    <mc:Fallback xmlns="">
      <p:transition spd="slow" advTm="373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98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54327"/>
            <a:ext cx="7886700" cy="1278299"/>
          </a:xfrm>
          <a:effectLst>
            <a:outerShdw blurRad="50800" dist="50800" dir="5400000" algn="ctr" rotWithShape="0">
              <a:schemeClr val="tx1">
                <a:lumMod val="50000"/>
                <a:lumOff val="50000"/>
              </a:schemeClr>
            </a:outerShdw>
          </a:effectLst>
        </p:spPr>
        <p:txBody>
          <a:bodyPr>
            <a:noAutofit/>
          </a:bodyPr>
          <a:lstStyle/>
          <a:p>
            <a:r>
              <a:rPr lang="en-US" sz="4400" dirty="0">
                <a:solidFill>
                  <a:srgbClr val="00296D"/>
                </a:solidFill>
                <a:latin typeface="Arial" panose="020B0604020202020204" pitchFamily="34" charset="0"/>
                <a:cs typeface="Arial" panose="020B0604020202020204" pitchFamily="34" charset="0"/>
              </a:rPr>
              <a:t>Long Term </a:t>
            </a:r>
            <a:br>
              <a:rPr lang="en-US" sz="4400" dirty="0">
                <a:solidFill>
                  <a:srgbClr val="00296D"/>
                </a:solidFill>
                <a:latin typeface="Arial" panose="020B0604020202020204" pitchFamily="34" charset="0"/>
                <a:cs typeface="Arial" panose="020B0604020202020204" pitchFamily="34" charset="0"/>
              </a:rPr>
            </a:br>
            <a:r>
              <a:rPr lang="en-US" sz="4400" dirty="0">
                <a:solidFill>
                  <a:srgbClr val="00296D"/>
                </a:solidFill>
                <a:latin typeface="Arial" panose="020B0604020202020204" pitchFamily="34" charset="0"/>
                <a:cs typeface="Arial" panose="020B0604020202020204" pitchFamily="34" charset="0"/>
              </a:rPr>
              <a:t>Outcomes</a:t>
            </a:r>
          </a:p>
        </p:txBody>
      </p:sp>
      <p:sp>
        <p:nvSpPr>
          <p:cNvPr id="3" name="Content Placeholder 2"/>
          <p:cNvSpPr>
            <a:spLocks noGrp="1"/>
          </p:cNvSpPr>
          <p:nvPr>
            <p:ph sz="half" idx="2"/>
          </p:nvPr>
        </p:nvSpPr>
        <p:spPr>
          <a:xfrm>
            <a:off x="304801" y="1675396"/>
            <a:ext cx="7886699" cy="3129453"/>
          </a:xfrm>
        </p:spPr>
        <p:txBody>
          <a:bodyPr>
            <a:normAutofit/>
          </a:bodyPr>
          <a:lstStyle/>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Obesity</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Disease of metabolism</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Chronic and progressive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Shortens life expectancy</a:t>
            </a:r>
          </a:p>
          <a:p>
            <a:pPr lvl="1"/>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Weight Loss Surgery</a:t>
            </a:r>
            <a:endParaRPr lang="en-US" b="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Best treatment of obesity</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Most effective treatment for type 2 diabetes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Durable long term</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Safe </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448026"/>
            <a:ext cx="2953940" cy="2622269"/>
          </a:xfrm>
          <a:prstGeom prst="rect">
            <a:avLst/>
          </a:prstGeom>
        </p:spPr>
      </p:pic>
      <p:sp>
        <p:nvSpPr>
          <p:cNvPr id="4" name="TextBox 3"/>
          <p:cNvSpPr txBox="1"/>
          <p:nvPr/>
        </p:nvSpPr>
        <p:spPr>
          <a:xfrm>
            <a:off x="6096000" y="3409950"/>
            <a:ext cx="2971800" cy="1446550"/>
          </a:xfrm>
          <a:prstGeom prst="rect">
            <a:avLst/>
          </a:prstGeom>
          <a:noFill/>
        </p:spPr>
        <p:txBody>
          <a:bodyPr wrap="square" rtlCol="0">
            <a:spAutoFit/>
          </a:bodyPr>
          <a:lstStyle/>
          <a:p>
            <a:r>
              <a:rPr lang="en-US" sz="4400" b="1" dirty="0">
                <a:solidFill>
                  <a:schemeClr val="bg1"/>
                </a:solidFill>
                <a:latin typeface="Avenir" panose="02000503020000020003" pitchFamily="2" charset="0"/>
              </a:rPr>
              <a:t>Life </a:t>
            </a:r>
          </a:p>
          <a:p>
            <a:r>
              <a:rPr lang="en-US" sz="4400" b="1" dirty="0">
                <a:solidFill>
                  <a:schemeClr val="bg1"/>
                </a:solidFill>
                <a:latin typeface="Avenir" panose="02000503020000020003" pitchFamily="2" charset="0"/>
              </a:rPr>
              <a:t>Changing!</a:t>
            </a:r>
          </a:p>
        </p:txBody>
      </p:sp>
      <p:pic>
        <p:nvPicPr>
          <p:cNvPr id="7" name="37.mp3" descr="37.mp3">
            <a:hlinkClick r:id="" action="ppaction://media"/>
            <a:extLst>
              <a:ext uri="{FF2B5EF4-FFF2-40B4-BE49-F238E27FC236}">
                <a16:creationId xmlns:a16="http://schemas.microsoft.com/office/drawing/2014/main" id="{B250998B-EDAA-D948-BEBE-7E484F6240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70775" y="4804848"/>
            <a:ext cx="297025" cy="297025"/>
          </a:xfrm>
          <a:prstGeom prst="rect">
            <a:avLst/>
          </a:prstGeom>
        </p:spPr>
      </p:pic>
    </p:spTree>
    <p:extLst>
      <p:ext uri="{BB962C8B-B14F-4D97-AF65-F5344CB8AC3E}">
        <p14:creationId xmlns:p14="http://schemas.microsoft.com/office/powerpoint/2010/main" val="1350112186"/>
      </p:ext>
    </p:extLst>
  </p:cSld>
  <p:clrMapOvr>
    <a:masterClrMapping/>
  </p:clrMapOvr>
  <p:transition advTm="426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547335-923A-1545-8D13-BC34EBB19DDF}"/>
              </a:ext>
            </a:extLst>
          </p:cNvPr>
          <p:cNvPicPr>
            <a:picLocks noChangeAspect="1"/>
          </p:cNvPicPr>
          <p:nvPr/>
        </p:nvPicPr>
        <p:blipFill rotWithShape="1">
          <a:blip r:embed="rId6"/>
          <a:srcRect t="9091" r="13816" b="-2"/>
          <a:stretch/>
        </p:blipFill>
        <p:spPr>
          <a:xfrm>
            <a:off x="2615121" y="17096"/>
            <a:ext cx="6501384" cy="5143490"/>
          </a:xfrm>
          <a:prstGeom prst="rect">
            <a:avLst/>
          </a:prstGeom>
          <a:effectLst>
            <a:softEdge rad="127000"/>
          </a:effectLst>
        </p:spPr>
      </p:pic>
      <p:sp>
        <p:nvSpPr>
          <p:cNvPr id="6" name="object 2">
            <a:extLst>
              <a:ext uri="{FF2B5EF4-FFF2-40B4-BE49-F238E27FC236}">
                <a16:creationId xmlns:a16="http://schemas.microsoft.com/office/drawing/2014/main" id="{3FBF1D27-3A87-8048-B812-ABAF6F3D9938}"/>
              </a:ext>
            </a:extLst>
          </p:cNvPr>
          <p:cNvSpPr txBox="1">
            <a:spLocks noGrp="1"/>
          </p:cNvSpPr>
          <p:nvPr>
            <p:ph type="title"/>
          </p:nvPr>
        </p:nvSpPr>
        <p:spPr>
          <a:xfrm>
            <a:off x="360771" y="2114550"/>
            <a:ext cx="3017520" cy="1130322"/>
          </a:xfrm>
          <a:prstGeom prst="rect">
            <a:avLst/>
          </a:prstGeom>
        </p:spPr>
        <p:txBody>
          <a:bodyPr vert="horz" lIns="91440" tIns="45720" rIns="91440" bIns="45720" rtlCol="0" anchor="b">
            <a:normAutofit/>
          </a:bodyPr>
          <a:lstStyle/>
          <a:p>
            <a:pPr marL="12700" algn="l" rtl="0">
              <a:lnSpc>
                <a:spcPct val="90000"/>
              </a:lnSpc>
              <a:spcBef>
                <a:spcPct val="0"/>
              </a:spcBef>
            </a:pPr>
            <a:r>
              <a:rPr lang="en-US" sz="3600" kern="1200" spc="-5" dirty="0">
                <a:solidFill>
                  <a:schemeClr val="bg1"/>
                </a:solidFill>
                <a:latin typeface="Arial" panose="020B0604020202020204" pitchFamily="34" charset="0"/>
                <a:cs typeface="Arial" panose="020B0604020202020204" pitchFamily="34" charset="0"/>
              </a:rPr>
              <a:t>Are You Ready?</a:t>
            </a:r>
            <a:endParaRPr lang="en-US" sz="3600" kern="1200" dirty="0">
              <a:solidFill>
                <a:schemeClr val="bg1"/>
              </a:solidFill>
              <a:latin typeface="Arial" panose="020B0604020202020204" pitchFamily="34" charset="0"/>
              <a:cs typeface="Arial" panose="020B0604020202020204" pitchFamily="34" charset="0"/>
            </a:endParaRPr>
          </a:p>
        </p:txBody>
      </p:sp>
      <p:pic>
        <p:nvPicPr>
          <p:cNvPr id="3" name="38.mp3" descr="38.mp3">
            <a:hlinkClick r:id="" action="ppaction://media"/>
            <a:extLst>
              <a:ext uri="{FF2B5EF4-FFF2-40B4-BE49-F238E27FC236}">
                <a16:creationId xmlns:a16="http://schemas.microsoft.com/office/drawing/2014/main" id="{F93015B5-8A05-CB45-8A84-DA33BE3641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8400" y="4781550"/>
            <a:ext cx="279400" cy="279400"/>
          </a:xfrm>
          <a:prstGeom prst="rect">
            <a:avLst/>
          </a:prstGeom>
        </p:spPr>
      </p:pic>
    </p:spTree>
    <p:extLst>
      <p:ext uri="{BB962C8B-B14F-4D97-AF65-F5344CB8AC3E}">
        <p14:creationId xmlns:p14="http://schemas.microsoft.com/office/powerpoint/2010/main" val="2695865588"/>
      </p:ext>
    </p:extLst>
  </p:cSld>
  <p:clrMapOvr>
    <a:masterClrMapping/>
  </p:clrMapOvr>
  <p:transition advTm="540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E7B989-C59A-C54A-8709-CA19EEA142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9802" y="2921450"/>
            <a:ext cx="1819639" cy="2326855"/>
          </a:xfrm>
          <a:prstGeom prst="rect">
            <a:avLst/>
          </a:prstGeom>
        </p:spPr>
      </p:pic>
      <p:sp>
        <p:nvSpPr>
          <p:cNvPr id="6" name="TextBox 5">
            <a:extLst>
              <a:ext uri="{FF2B5EF4-FFF2-40B4-BE49-F238E27FC236}">
                <a16:creationId xmlns:a16="http://schemas.microsoft.com/office/drawing/2014/main" id="{384DE60E-A503-724C-90EA-E2154C6DD58C}"/>
              </a:ext>
            </a:extLst>
          </p:cNvPr>
          <p:cNvSpPr txBox="1"/>
          <p:nvPr/>
        </p:nvSpPr>
        <p:spPr>
          <a:xfrm>
            <a:off x="914400" y="2266950"/>
            <a:ext cx="1176925" cy="369332"/>
          </a:xfrm>
          <a:prstGeom prst="rect">
            <a:avLst/>
          </a:prstGeom>
          <a:noFill/>
        </p:spPr>
        <p:txBody>
          <a:bodyPr wrap="none" rtlCol="0">
            <a:spAutoFit/>
          </a:bodyPr>
          <a:lstStyle/>
          <a:p>
            <a:r>
              <a:rPr lang="en-US" b="1" dirty="0"/>
              <a:t>Hormones</a:t>
            </a:r>
          </a:p>
        </p:txBody>
      </p:sp>
      <p:pic>
        <p:nvPicPr>
          <p:cNvPr id="3" name="Picture 2">
            <a:extLst>
              <a:ext uri="{FF2B5EF4-FFF2-40B4-BE49-F238E27FC236}">
                <a16:creationId xmlns:a16="http://schemas.microsoft.com/office/drawing/2014/main" id="{11603045-6A77-CF40-9254-09937AB930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1975" y="154747"/>
            <a:ext cx="1607466" cy="2055540"/>
          </a:xfrm>
          <a:prstGeom prst="rect">
            <a:avLst/>
          </a:prstGeom>
        </p:spPr>
      </p:pic>
      <p:sp>
        <p:nvSpPr>
          <p:cNvPr id="7" name="TextBox 6">
            <a:extLst>
              <a:ext uri="{FF2B5EF4-FFF2-40B4-BE49-F238E27FC236}">
                <a16:creationId xmlns:a16="http://schemas.microsoft.com/office/drawing/2014/main" id="{81F478BD-ED79-1240-BD41-524A9F33EB93}"/>
              </a:ext>
            </a:extLst>
          </p:cNvPr>
          <p:cNvSpPr txBox="1"/>
          <p:nvPr/>
        </p:nvSpPr>
        <p:spPr>
          <a:xfrm>
            <a:off x="2986911" y="1657350"/>
            <a:ext cx="575029" cy="307777"/>
          </a:xfrm>
          <a:prstGeom prst="rect">
            <a:avLst/>
          </a:prstGeom>
          <a:noFill/>
        </p:spPr>
        <p:txBody>
          <a:bodyPr wrap="none" rtlCol="0">
            <a:spAutoFit/>
          </a:bodyPr>
          <a:lstStyle/>
          <a:p>
            <a:r>
              <a:rPr lang="en-US" sz="1400" dirty="0"/>
              <a:t>Brain</a:t>
            </a:r>
          </a:p>
        </p:txBody>
      </p:sp>
      <p:sp>
        <p:nvSpPr>
          <p:cNvPr id="8" name="TextBox 7">
            <a:extLst>
              <a:ext uri="{FF2B5EF4-FFF2-40B4-BE49-F238E27FC236}">
                <a16:creationId xmlns:a16="http://schemas.microsoft.com/office/drawing/2014/main" id="{EF144273-DEE3-584F-8568-5F6185135A7F}"/>
              </a:ext>
            </a:extLst>
          </p:cNvPr>
          <p:cNvSpPr txBox="1"/>
          <p:nvPr/>
        </p:nvSpPr>
        <p:spPr>
          <a:xfrm>
            <a:off x="3045837" y="4840986"/>
            <a:ext cx="457176" cy="307777"/>
          </a:xfrm>
          <a:prstGeom prst="rect">
            <a:avLst/>
          </a:prstGeom>
          <a:noFill/>
        </p:spPr>
        <p:txBody>
          <a:bodyPr wrap="none" rtlCol="0">
            <a:spAutoFit/>
          </a:bodyPr>
          <a:lstStyle/>
          <a:p>
            <a:r>
              <a:rPr lang="en-US" sz="1400" dirty="0"/>
              <a:t>Gut</a:t>
            </a:r>
          </a:p>
        </p:txBody>
      </p:sp>
      <p:pic>
        <p:nvPicPr>
          <p:cNvPr id="12" name="Picture 11">
            <a:extLst>
              <a:ext uri="{FF2B5EF4-FFF2-40B4-BE49-F238E27FC236}">
                <a16:creationId xmlns:a16="http://schemas.microsoft.com/office/drawing/2014/main" id="{80EBC98C-550C-844F-B508-4C43F24A01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1667" y="1053019"/>
            <a:ext cx="2947900" cy="3769614"/>
          </a:xfrm>
          <a:prstGeom prst="rect">
            <a:avLst/>
          </a:prstGeom>
          <a:effectLst>
            <a:outerShdw blurRad="114300" dist="50800" dir="5400000" algn="ctr" rotWithShape="0">
              <a:schemeClr val="bg1">
                <a:alpha val="88000"/>
              </a:schemeClr>
            </a:outerShdw>
          </a:effectLst>
        </p:spPr>
      </p:pic>
      <p:cxnSp>
        <p:nvCxnSpPr>
          <p:cNvPr id="22" name="Curved Connector 21">
            <a:extLst>
              <a:ext uri="{FF2B5EF4-FFF2-40B4-BE49-F238E27FC236}">
                <a16:creationId xmlns:a16="http://schemas.microsoft.com/office/drawing/2014/main" id="{3F212316-742D-EA4F-9E74-5FD6773A0E59}"/>
              </a:ext>
            </a:extLst>
          </p:cNvPr>
          <p:cNvCxnSpPr>
            <a:cxnSpLocks/>
            <a:stCxn id="6" idx="0"/>
          </p:cNvCxnSpPr>
          <p:nvPr/>
        </p:nvCxnSpPr>
        <p:spPr>
          <a:xfrm rot="5400000" flipH="1" flipV="1">
            <a:off x="1435143" y="1200306"/>
            <a:ext cx="1134364" cy="998924"/>
          </a:xfrm>
          <a:prstGeom prst="curvedConnector2">
            <a:avLst/>
          </a:prstGeom>
          <a:ln w="57150">
            <a:solidFill>
              <a:srgbClr val="00296D"/>
            </a:solidFill>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909FAC34-BF7E-544D-B5A5-D7BC7C66790E}"/>
              </a:ext>
            </a:extLst>
          </p:cNvPr>
          <p:cNvCxnSpPr>
            <a:cxnSpLocks/>
            <a:stCxn id="6" idx="2"/>
          </p:cNvCxnSpPr>
          <p:nvPr/>
        </p:nvCxnSpPr>
        <p:spPr>
          <a:xfrm rot="16200000" flipH="1">
            <a:off x="1341742" y="2797403"/>
            <a:ext cx="1430760" cy="1108518"/>
          </a:xfrm>
          <a:prstGeom prst="curvedConnector2">
            <a:avLst/>
          </a:prstGeom>
          <a:ln w="57150">
            <a:solidFill>
              <a:srgbClr val="00296D"/>
            </a:solidFill>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B85E151-B6FD-464E-A5D1-26608098790B}"/>
              </a:ext>
            </a:extLst>
          </p:cNvPr>
          <p:cNvSpPr txBox="1"/>
          <p:nvPr/>
        </p:nvSpPr>
        <p:spPr>
          <a:xfrm>
            <a:off x="4474701" y="2251471"/>
            <a:ext cx="915635" cy="369332"/>
          </a:xfrm>
          <a:prstGeom prst="rect">
            <a:avLst/>
          </a:prstGeom>
          <a:noFill/>
        </p:spPr>
        <p:txBody>
          <a:bodyPr wrap="none" rtlCol="0">
            <a:spAutoFit/>
          </a:bodyPr>
          <a:lstStyle/>
          <a:p>
            <a:r>
              <a:rPr lang="en-US" b="1" dirty="0"/>
              <a:t>Obesity</a:t>
            </a:r>
          </a:p>
        </p:txBody>
      </p:sp>
      <p:sp>
        <p:nvSpPr>
          <p:cNvPr id="32" name="TextBox 31">
            <a:extLst>
              <a:ext uri="{FF2B5EF4-FFF2-40B4-BE49-F238E27FC236}">
                <a16:creationId xmlns:a16="http://schemas.microsoft.com/office/drawing/2014/main" id="{EC9F94DA-6605-6C40-99F4-BC1ECD072BBB}"/>
              </a:ext>
            </a:extLst>
          </p:cNvPr>
          <p:cNvSpPr txBox="1"/>
          <p:nvPr/>
        </p:nvSpPr>
        <p:spPr>
          <a:xfrm>
            <a:off x="2471975" y="2312522"/>
            <a:ext cx="1656557" cy="584775"/>
          </a:xfrm>
          <a:prstGeom prst="rect">
            <a:avLst/>
          </a:prstGeom>
          <a:noFill/>
        </p:spPr>
        <p:txBody>
          <a:bodyPr wrap="square" rtlCol="0">
            <a:spAutoFit/>
          </a:bodyPr>
          <a:lstStyle/>
          <a:p>
            <a:pPr algn="ctr"/>
            <a:r>
              <a:rPr lang="en-US" sz="1600" dirty="0"/>
              <a:t>Hunger</a:t>
            </a:r>
          </a:p>
          <a:p>
            <a:pPr algn="ctr"/>
            <a:r>
              <a:rPr lang="en-US" sz="1600" dirty="0"/>
              <a:t>Metabolism</a:t>
            </a:r>
          </a:p>
        </p:txBody>
      </p:sp>
      <p:sp>
        <p:nvSpPr>
          <p:cNvPr id="35" name="Up Arrow 34">
            <a:extLst>
              <a:ext uri="{FF2B5EF4-FFF2-40B4-BE49-F238E27FC236}">
                <a16:creationId xmlns:a16="http://schemas.microsoft.com/office/drawing/2014/main" id="{21A51F6A-1024-9A4A-BC62-C44A52E3D945}"/>
              </a:ext>
            </a:extLst>
          </p:cNvPr>
          <p:cNvSpPr/>
          <p:nvPr/>
        </p:nvSpPr>
        <p:spPr>
          <a:xfrm>
            <a:off x="2819400" y="2372740"/>
            <a:ext cx="101080" cy="214866"/>
          </a:xfrm>
          <a:prstGeom prst="upArrow">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rgbClr val="FF0000"/>
              </a:solidFill>
            </a:endParaRPr>
          </a:p>
        </p:txBody>
      </p:sp>
      <p:sp>
        <p:nvSpPr>
          <p:cNvPr id="36" name="Up Arrow 35">
            <a:extLst>
              <a:ext uri="{FF2B5EF4-FFF2-40B4-BE49-F238E27FC236}">
                <a16:creationId xmlns:a16="http://schemas.microsoft.com/office/drawing/2014/main" id="{89FD6814-F292-DC41-ACC6-4BAF635B666E}"/>
              </a:ext>
            </a:extLst>
          </p:cNvPr>
          <p:cNvSpPr/>
          <p:nvPr/>
        </p:nvSpPr>
        <p:spPr>
          <a:xfrm rot="10800000">
            <a:off x="2607034" y="2635109"/>
            <a:ext cx="101080" cy="214866"/>
          </a:xfrm>
          <a:prstGeom prst="upArrow">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rgbClr val="FF0000"/>
              </a:solidFill>
            </a:endParaRPr>
          </a:p>
        </p:txBody>
      </p:sp>
      <p:cxnSp>
        <p:nvCxnSpPr>
          <p:cNvPr id="50" name="Curved Connector 49">
            <a:extLst>
              <a:ext uri="{FF2B5EF4-FFF2-40B4-BE49-F238E27FC236}">
                <a16:creationId xmlns:a16="http://schemas.microsoft.com/office/drawing/2014/main" id="{DF3BC9F3-96D0-FC4F-99B1-9EC311715B01}"/>
              </a:ext>
            </a:extLst>
          </p:cNvPr>
          <p:cNvCxnSpPr>
            <a:cxnSpLocks/>
            <a:stCxn id="31" idx="2"/>
          </p:cNvCxnSpPr>
          <p:nvPr/>
        </p:nvCxnSpPr>
        <p:spPr>
          <a:xfrm rot="5400000">
            <a:off x="3714050" y="2848572"/>
            <a:ext cx="1446239" cy="990700"/>
          </a:xfrm>
          <a:prstGeom prst="curvedConnector2">
            <a:avLst/>
          </a:prstGeom>
          <a:ln w="57150">
            <a:solidFill>
              <a:srgbClr val="00296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B29D088-0085-D841-9F6E-9BAD133D1E8A}"/>
              </a:ext>
            </a:extLst>
          </p:cNvPr>
          <p:cNvSpPr txBox="1"/>
          <p:nvPr/>
        </p:nvSpPr>
        <p:spPr>
          <a:xfrm>
            <a:off x="152400" y="140449"/>
            <a:ext cx="8922314" cy="646331"/>
          </a:xfrm>
          <a:prstGeom prst="rect">
            <a:avLst/>
          </a:prstGeom>
          <a:noFill/>
        </p:spPr>
        <p:txBody>
          <a:bodyPr wrap="none" rtlCol="0" anchor="t">
            <a:spAutoFit/>
          </a:bodyPr>
          <a:lstStyle/>
          <a:p>
            <a:r>
              <a:rPr lang="en-US" sz="3600" b="1" dirty="0">
                <a:solidFill>
                  <a:srgbClr val="00296D"/>
                </a:solidFill>
                <a:latin typeface="Arial" panose="020B0604020202020204" pitchFamily="34" charset="0"/>
                <a:cs typeface="Arial" panose="020B0604020202020204" pitchFamily="34" charset="0"/>
              </a:rPr>
              <a:t>The Brain Defends our Set Point Weight</a:t>
            </a:r>
          </a:p>
        </p:txBody>
      </p:sp>
      <p:sp>
        <p:nvSpPr>
          <p:cNvPr id="56" name="Up Arrow 55">
            <a:extLst>
              <a:ext uri="{FF2B5EF4-FFF2-40B4-BE49-F238E27FC236}">
                <a16:creationId xmlns:a16="http://schemas.microsoft.com/office/drawing/2014/main" id="{4583F9AE-507F-AD47-B115-880E596ECC81}"/>
              </a:ext>
            </a:extLst>
          </p:cNvPr>
          <p:cNvSpPr/>
          <p:nvPr/>
        </p:nvSpPr>
        <p:spPr>
          <a:xfrm rot="10800000">
            <a:off x="3205341" y="1936599"/>
            <a:ext cx="146797" cy="409352"/>
          </a:xfrm>
          <a:prstGeom prst="upArrow">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ysClr val="windowText" lastClr="000000"/>
              </a:solidFill>
            </a:endParaRPr>
          </a:p>
        </p:txBody>
      </p:sp>
      <p:sp>
        <p:nvSpPr>
          <p:cNvPr id="57" name="Up Arrow 56">
            <a:extLst>
              <a:ext uri="{FF2B5EF4-FFF2-40B4-BE49-F238E27FC236}">
                <a16:creationId xmlns:a16="http://schemas.microsoft.com/office/drawing/2014/main" id="{D3FFDBB8-DF8F-9D47-A643-03DDC4524157}"/>
              </a:ext>
            </a:extLst>
          </p:cNvPr>
          <p:cNvSpPr/>
          <p:nvPr/>
        </p:nvSpPr>
        <p:spPr>
          <a:xfrm rot="10800000">
            <a:off x="3202450" y="2885550"/>
            <a:ext cx="146797" cy="409352"/>
          </a:xfrm>
          <a:prstGeom prst="upArrow">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ysClr val="windowText" lastClr="000000"/>
              </a:solidFill>
            </a:endParaRPr>
          </a:p>
        </p:txBody>
      </p:sp>
      <p:cxnSp>
        <p:nvCxnSpPr>
          <p:cNvPr id="59" name="Curved Connector 58">
            <a:extLst>
              <a:ext uri="{FF2B5EF4-FFF2-40B4-BE49-F238E27FC236}">
                <a16:creationId xmlns:a16="http://schemas.microsoft.com/office/drawing/2014/main" id="{77DC9232-CDC6-644B-B133-10F6E355437B}"/>
              </a:ext>
            </a:extLst>
          </p:cNvPr>
          <p:cNvCxnSpPr>
            <a:cxnSpLocks/>
            <a:stCxn id="31" idx="0"/>
          </p:cNvCxnSpPr>
          <p:nvPr/>
        </p:nvCxnSpPr>
        <p:spPr>
          <a:xfrm rot="16200000" flipV="1">
            <a:off x="3932524" y="1251476"/>
            <a:ext cx="1118885" cy="881106"/>
          </a:xfrm>
          <a:prstGeom prst="curvedConnector2">
            <a:avLst/>
          </a:prstGeom>
          <a:ln w="57150">
            <a:solidFill>
              <a:srgbClr val="00296D"/>
            </a:solidFill>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E4A25949-2866-9F4D-941E-C5C9EC01C264}"/>
              </a:ext>
            </a:extLst>
          </p:cNvPr>
          <p:cNvSpPr txBox="1"/>
          <p:nvPr/>
        </p:nvSpPr>
        <p:spPr>
          <a:xfrm>
            <a:off x="6026184" y="1471477"/>
            <a:ext cx="1500795" cy="369332"/>
          </a:xfrm>
          <a:prstGeom prst="rect">
            <a:avLst/>
          </a:prstGeom>
          <a:solidFill>
            <a:schemeClr val="bg1"/>
          </a:solidFill>
          <a:ln w="57150">
            <a:solidFill>
              <a:srgbClr val="FF0000"/>
            </a:solidFill>
          </a:ln>
        </p:spPr>
        <p:txBody>
          <a:bodyPr wrap="none" rtlCol="0">
            <a:spAutoFit/>
          </a:bodyPr>
          <a:lstStyle/>
          <a:p>
            <a:r>
              <a:rPr lang="en-US" dirty="0"/>
              <a:t>High Set Point</a:t>
            </a:r>
          </a:p>
        </p:txBody>
      </p:sp>
      <p:sp>
        <p:nvSpPr>
          <p:cNvPr id="61" name="TextBox 60">
            <a:extLst>
              <a:ext uri="{FF2B5EF4-FFF2-40B4-BE49-F238E27FC236}">
                <a16:creationId xmlns:a16="http://schemas.microsoft.com/office/drawing/2014/main" id="{C4D48097-DA93-914A-801F-48095401B683}"/>
              </a:ext>
            </a:extLst>
          </p:cNvPr>
          <p:cNvSpPr txBox="1"/>
          <p:nvPr/>
        </p:nvSpPr>
        <p:spPr>
          <a:xfrm>
            <a:off x="5941515" y="3309309"/>
            <a:ext cx="1670137" cy="369332"/>
          </a:xfrm>
          <a:prstGeom prst="rect">
            <a:avLst/>
          </a:prstGeom>
          <a:solidFill>
            <a:schemeClr val="bg1"/>
          </a:solidFill>
          <a:ln w="57150">
            <a:solidFill>
              <a:srgbClr val="FF0000"/>
            </a:solidFill>
          </a:ln>
        </p:spPr>
        <p:txBody>
          <a:bodyPr wrap="none" rtlCol="0">
            <a:spAutoFit/>
          </a:bodyPr>
          <a:lstStyle/>
          <a:p>
            <a:r>
              <a:rPr lang="en-US" dirty="0"/>
              <a:t>Chronic Disease</a:t>
            </a:r>
          </a:p>
        </p:txBody>
      </p:sp>
      <p:sp>
        <p:nvSpPr>
          <p:cNvPr id="63" name="Up Arrow 62">
            <a:extLst>
              <a:ext uri="{FF2B5EF4-FFF2-40B4-BE49-F238E27FC236}">
                <a16:creationId xmlns:a16="http://schemas.microsoft.com/office/drawing/2014/main" id="{FED65BCE-9FF6-D54D-8BFB-8B06D578A5E3}"/>
              </a:ext>
            </a:extLst>
          </p:cNvPr>
          <p:cNvSpPr/>
          <p:nvPr/>
        </p:nvSpPr>
        <p:spPr>
          <a:xfrm rot="10800000">
            <a:off x="6703183" y="2014446"/>
            <a:ext cx="154816" cy="1166903"/>
          </a:xfrm>
          <a:prstGeom prst="upArrow">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solidFill>
                <a:sysClr val="windowText" lastClr="000000"/>
              </a:solidFill>
            </a:endParaRPr>
          </a:p>
        </p:txBody>
      </p:sp>
      <p:pic>
        <p:nvPicPr>
          <p:cNvPr id="4" name="4.mp3" descr="4.mp3">
            <a:hlinkClick r:id="" action="ppaction://media"/>
            <a:extLst>
              <a:ext uri="{FF2B5EF4-FFF2-40B4-BE49-F238E27FC236}">
                <a16:creationId xmlns:a16="http://schemas.microsoft.com/office/drawing/2014/main" id="{A23ACC92-44DB-8440-B7E5-F3A8FFEEE0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37600" y="4832350"/>
            <a:ext cx="254000" cy="254000"/>
          </a:xfrm>
          <a:prstGeom prst="rect">
            <a:avLst/>
          </a:prstGeom>
        </p:spPr>
      </p:pic>
    </p:spTree>
    <p:extLst>
      <p:ext uri="{BB962C8B-B14F-4D97-AF65-F5344CB8AC3E}">
        <p14:creationId xmlns:p14="http://schemas.microsoft.com/office/powerpoint/2010/main" val="526129530"/>
      </p:ext>
    </p:extLst>
  </p:cSld>
  <p:clrMapOvr>
    <a:masterClrMapping/>
  </p:clrMapOvr>
  <mc:AlternateContent xmlns:mc="http://schemas.openxmlformats.org/markup-compatibility/2006" xmlns:p14="http://schemas.microsoft.com/office/powerpoint/2010/main">
    <mc:Choice Requires="p14">
      <p:transition spd="slow" p14:dur="2000" advTm="33599"/>
    </mc:Choice>
    <mc:Fallback xmlns="">
      <p:transition spd="slow" advTm="335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5F56483-31AC-574B-8E22-8E18A3B32459}"/>
              </a:ext>
            </a:extLst>
          </p:cNvPr>
          <p:cNvGraphicFramePr/>
          <p:nvPr>
            <p:extLst>
              <p:ext uri="{D42A27DB-BD31-4B8C-83A1-F6EECF244321}">
                <p14:modId xmlns:p14="http://schemas.microsoft.com/office/powerpoint/2010/main" val="729797586"/>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itle 3">
            <a:extLst>
              <a:ext uri="{FF2B5EF4-FFF2-40B4-BE49-F238E27FC236}">
                <a16:creationId xmlns:a16="http://schemas.microsoft.com/office/drawing/2014/main" id="{7BE9E68C-AA78-3A4C-83EE-614847ED4A12}"/>
              </a:ext>
            </a:extLst>
          </p:cNvPr>
          <p:cNvSpPr>
            <a:spLocks noGrp="1"/>
          </p:cNvSpPr>
          <p:nvPr>
            <p:ph type="title"/>
          </p:nvPr>
        </p:nvSpPr>
        <p:spPr>
          <a:xfrm>
            <a:off x="649415" y="380047"/>
            <a:ext cx="7845169" cy="461665"/>
          </a:xfrm>
        </p:spPr>
        <p:txBody>
          <a:bodyPr/>
          <a:lstStyle/>
          <a:p>
            <a:r>
              <a:rPr lang="en-US" dirty="0">
                <a:solidFill>
                  <a:srgbClr val="00296D"/>
                </a:solidFill>
                <a:latin typeface="Arial" panose="020B0604020202020204" pitchFamily="34" charset="0"/>
                <a:cs typeface="Arial" panose="020B0604020202020204" pitchFamily="34" charset="0"/>
              </a:rPr>
              <a:t>Why Do We Care?</a:t>
            </a:r>
          </a:p>
        </p:txBody>
      </p:sp>
      <p:sp>
        <p:nvSpPr>
          <p:cNvPr id="2" name="TextBox 1"/>
          <p:cNvSpPr txBox="1"/>
          <p:nvPr/>
        </p:nvSpPr>
        <p:spPr>
          <a:xfrm>
            <a:off x="6172200" y="4019550"/>
            <a:ext cx="2673168" cy="646331"/>
          </a:xfrm>
          <a:prstGeom prst="rect">
            <a:avLst/>
          </a:prstGeom>
          <a:noFill/>
        </p:spPr>
        <p:txBody>
          <a:bodyPr wrap="none" rtlCol="0">
            <a:spAutoFit/>
          </a:bodyPr>
          <a:lstStyle/>
          <a:p>
            <a:r>
              <a:rPr lang="en-US" b="1" dirty="0"/>
              <a:t>Morbid Obesity decreases</a:t>
            </a:r>
          </a:p>
          <a:p>
            <a:r>
              <a:rPr lang="en-US" b="1" dirty="0"/>
              <a:t>life span </a:t>
            </a:r>
            <a:r>
              <a:rPr lang="en-US" b="1" u="sng" dirty="0"/>
              <a:t>5-15 years</a:t>
            </a:r>
          </a:p>
        </p:txBody>
      </p:sp>
      <p:pic>
        <p:nvPicPr>
          <p:cNvPr id="6" name="5.mp3" descr="5.mp3">
            <a:hlinkClick r:id="" action="ppaction://media"/>
            <a:extLst>
              <a:ext uri="{FF2B5EF4-FFF2-40B4-BE49-F238E27FC236}">
                <a16:creationId xmlns:a16="http://schemas.microsoft.com/office/drawing/2014/main" id="{CA653A42-0D43-AD44-94FD-F4B429D474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3800" y="4832350"/>
            <a:ext cx="254000" cy="254000"/>
          </a:xfrm>
          <a:prstGeom prst="rect">
            <a:avLst/>
          </a:prstGeom>
        </p:spPr>
      </p:pic>
    </p:spTree>
    <p:extLst>
      <p:ext uri="{BB962C8B-B14F-4D97-AF65-F5344CB8AC3E}">
        <p14:creationId xmlns:p14="http://schemas.microsoft.com/office/powerpoint/2010/main" val="4111463064"/>
      </p:ext>
    </p:extLst>
  </p:cSld>
  <p:clrMapOvr>
    <a:masterClrMapping/>
  </p:clrMapOvr>
  <mc:AlternateContent xmlns:mc="http://schemas.openxmlformats.org/markup-compatibility/2006" xmlns:p14="http://schemas.microsoft.com/office/powerpoint/2010/main">
    <mc:Choice Requires="p14">
      <p:transition spd="slow" p14:dur="2000" advTm="14359"/>
    </mc:Choice>
    <mc:Fallback xmlns="">
      <p:transition spd="slow" advTm="143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2286000" y="514350"/>
            <a:ext cx="6637022" cy="1846659"/>
          </a:xfrm>
          <a:prstGeom prst="rect">
            <a:avLst/>
          </a:prstGeom>
        </p:spPr>
        <p:txBody>
          <a:bodyPr vert="horz" wrap="square" lIns="0" tIns="0" rIns="0" bIns="0" rtlCol="0">
            <a:spAutoFit/>
          </a:bodyPr>
          <a:lstStyle/>
          <a:p>
            <a:pPr marL="12700" algn="r">
              <a:lnSpc>
                <a:spcPct val="100000"/>
              </a:lnSpc>
            </a:pPr>
            <a:r>
              <a:rPr sz="3900" spc="-5" dirty="0">
                <a:solidFill>
                  <a:schemeClr val="bg1"/>
                </a:solidFill>
                <a:latin typeface="Arial" panose="020B0604020202020204" pitchFamily="34" charset="0"/>
                <a:cs typeface="Arial" panose="020B0604020202020204" pitchFamily="34" charset="0"/>
              </a:rPr>
              <a:t>What is </a:t>
            </a:r>
            <a:r>
              <a:rPr lang="en-US" sz="3900" spc="-5" dirty="0">
                <a:solidFill>
                  <a:schemeClr val="bg1"/>
                </a:solidFill>
                <a:latin typeface="Arial" panose="020B0604020202020204" pitchFamily="34" charset="0"/>
                <a:cs typeface="Arial" panose="020B0604020202020204" pitchFamily="34" charset="0"/>
              </a:rPr>
              <a:t>Your </a:t>
            </a:r>
            <a:br>
              <a:rPr lang="en-US" sz="3900" spc="-5" dirty="0">
                <a:solidFill>
                  <a:schemeClr val="bg1"/>
                </a:solidFill>
                <a:latin typeface="Arial" panose="020B0604020202020204" pitchFamily="34" charset="0"/>
                <a:cs typeface="Arial" panose="020B0604020202020204" pitchFamily="34" charset="0"/>
              </a:rPr>
            </a:br>
            <a:r>
              <a:rPr sz="3900" spc="-5" dirty="0">
                <a:solidFill>
                  <a:schemeClr val="bg1"/>
                </a:solidFill>
                <a:latin typeface="Arial" panose="020B0604020202020204" pitchFamily="34" charset="0"/>
                <a:cs typeface="Arial" panose="020B0604020202020204" pitchFamily="34" charset="0"/>
              </a:rPr>
              <a:t>Body Mass</a:t>
            </a:r>
            <a:r>
              <a:rPr sz="3900" spc="-40" dirty="0">
                <a:solidFill>
                  <a:schemeClr val="bg1"/>
                </a:solidFill>
                <a:latin typeface="Arial" panose="020B0604020202020204" pitchFamily="34" charset="0"/>
                <a:cs typeface="Arial" panose="020B0604020202020204" pitchFamily="34" charset="0"/>
              </a:rPr>
              <a:t> </a:t>
            </a:r>
            <a:br>
              <a:rPr lang="en-US" sz="3900" spc="-40" dirty="0">
                <a:solidFill>
                  <a:schemeClr val="bg1"/>
                </a:solidFill>
                <a:latin typeface="Arial" panose="020B0604020202020204" pitchFamily="34" charset="0"/>
                <a:cs typeface="Arial" panose="020B0604020202020204" pitchFamily="34" charset="0"/>
              </a:rPr>
            </a:br>
            <a:r>
              <a:rPr sz="3900" spc="-5" dirty="0">
                <a:solidFill>
                  <a:schemeClr val="bg1"/>
                </a:solidFill>
                <a:latin typeface="Arial" panose="020B0604020202020204" pitchFamily="34" charset="0"/>
                <a:cs typeface="Arial" panose="020B0604020202020204" pitchFamily="34" charset="0"/>
              </a:rPr>
              <a:t>Inde</a:t>
            </a:r>
            <a:r>
              <a:rPr lang="en-US" sz="3900" spc="-5" dirty="0">
                <a:solidFill>
                  <a:schemeClr val="bg1"/>
                </a:solidFill>
                <a:latin typeface="Arial" panose="020B0604020202020204" pitchFamily="34" charset="0"/>
                <a:cs typeface="Arial" panose="020B0604020202020204" pitchFamily="34" charset="0"/>
              </a:rPr>
              <a:t>x?</a:t>
            </a:r>
            <a:endParaRPr sz="3900" dirty="0">
              <a:solidFill>
                <a:schemeClr val="bg1"/>
              </a:solidFill>
              <a:latin typeface="Avenir" panose="02000503020000020003" pitchFamily="2" charset="0"/>
              <a:cs typeface="Trebuchet MS"/>
            </a:endParaRPr>
          </a:p>
        </p:txBody>
      </p:sp>
      <p:sp>
        <p:nvSpPr>
          <p:cNvPr id="5" name="object 5"/>
          <p:cNvSpPr txBox="1"/>
          <p:nvPr/>
        </p:nvSpPr>
        <p:spPr>
          <a:xfrm>
            <a:off x="1752600" y="4248150"/>
            <a:ext cx="2954020" cy="542649"/>
          </a:xfrm>
          <a:prstGeom prst="rect">
            <a:avLst/>
          </a:prstGeom>
        </p:spPr>
        <p:txBody>
          <a:bodyPr vert="horz" wrap="square" lIns="0" tIns="0" rIns="0" bIns="0" rtlCol="0">
            <a:spAutoFit/>
          </a:bodyPr>
          <a:lstStyle/>
          <a:p>
            <a:pPr marL="355600" marR="5080" indent="-342900">
              <a:lnSpc>
                <a:spcPct val="100699"/>
              </a:lnSpc>
            </a:pPr>
            <a:r>
              <a:rPr sz="1800" b="1" i="1" spc="-5" dirty="0">
                <a:solidFill>
                  <a:srgbClr val="00296D"/>
                </a:solidFill>
                <a:latin typeface="Arial" panose="020B0604020202020204" pitchFamily="34" charset="0"/>
                <a:cs typeface="Arial" panose="020B0604020202020204" pitchFamily="34" charset="0"/>
              </a:rPr>
              <a:t>Body Mass Index (BMI) =  Weight (Kg)/Height</a:t>
            </a:r>
            <a:r>
              <a:rPr sz="1800" b="1" i="1" spc="-25" dirty="0">
                <a:solidFill>
                  <a:srgbClr val="00296D"/>
                </a:solidFill>
                <a:latin typeface="Arial" panose="020B0604020202020204" pitchFamily="34" charset="0"/>
                <a:cs typeface="Arial" panose="020B0604020202020204" pitchFamily="34" charset="0"/>
              </a:rPr>
              <a:t> </a:t>
            </a:r>
            <a:r>
              <a:rPr sz="1800" b="1" i="1" spc="-5" dirty="0">
                <a:solidFill>
                  <a:srgbClr val="00296D"/>
                </a:solidFill>
                <a:latin typeface="Arial" panose="020B0604020202020204" pitchFamily="34" charset="0"/>
                <a:cs typeface="Arial" panose="020B0604020202020204" pitchFamily="34" charset="0"/>
              </a:rPr>
              <a:t>(m)</a:t>
            </a:r>
            <a:r>
              <a:rPr sz="1800" b="1" i="1" spc="-5" baseline="30000" dirty="0">
                <a:solidFill>
                  <a:srgbClr val="00296D"/>
                </a:solidFill>
                <a:latin typeface="Arial" panose="020B0604020202020204" pitchFamily="34" charset="0"/>
                <a:cs typeface="Arial" panose="020B0604020202020204" pitchFamily="34" charset="0"/>
              </a:rPr>
              <a:t>2</a:t>
            </a:r>
            <a:endParaRPr sz="1800" b="1" i="1" baseline="30000" dirty="0">
              <a:solidFill>
                <a:srgbClr val="00296D"/>
              </a:solidFill>
              <a:latin typeface="Arial" panose="020B0604020202020204" pitchFamily="34" charset="0"/>
              <a:cs typeface="Arial" panose="020B0604020202020204" pitchFamily="34" charset="0"/>
            </a:endParaRPr>
          </a:p>
        </p:txBody>
      </p:sp>
      <p:graphicFrame>
        <p:nvGraphicFramePr>
          <p:cNvPr id="6" name="object 6"/>
          <p:cNvGraphicFramePr>
            <a:graphicFrameLocks noGrp="1"/>
          </p:cNvGraphicFramePr>
          <p:nvPr>
            <p:extLst>
              <p:ext uri="{D42A27DB-BD31-4B8C-83A1-F6EECF244321}">
                <p14:modId xmlns:p14="http://schemas.microsoft.com/office/powerpoint/2010/main" val="2897208310"/>
              </p:ext>
            </p:extLst>
          </p:nvPr>
        </p:nvGraphicFramePr>
        <p:xfrm>
          <a:off x="6324600" y="2800350"/>
          <a:ext cx="2390140" cy="1865631"/>
        </p:xfrm>
        <a:graphic>
          <a:graphicData uri="http://schemas.openxmlformats.org/drawingml/2006/table">
            <a:tbl>
              <a:tblPr firstRow="1" bandRow="1">
                <a:tableStyleId>{2D5ABB26-0587-4C30-8999-92F81FD0307C}</a:tableStyleId>
              </a:tblPr>
              <a:tblGrid>
                <a:gridCol w="1643215">
                  <a:extLst>
                    <a:ext uri="{9D8B030D-6E8A-4147-A177-3AD203B41FA5}">
                      <a16:colId xmlns:a16="http://schemas.microsoft.com/office/drawing/2014/main" val="20000"/>
                    </a:ext>
                  </a:extLst>
                </a:gridCol>
                <a:gridCol w="746925">
                  <a:extLst>
                    <a:ext uri="{9D8B030D-6E8A-4147-A177-3AD203B41FA5}">
                      <a16:colId xmlns:a16="http://schemas.microsoft.com/office/drawing/2014/main" val="20001"/>
                    </a:ext>
                  </a:extLst>
                </a:gridCol>
              </a:tblGrid>
              <a:tr h="332742">
                <a:tc>
                  <a:txBody>
                    <a:bodyPr/>
                    <a:lstStyle/>
                    <a:p>
                      <a:pPr marL="31750">
                        <a:lnSpc>
                          <a:spcPts val="2050"/>
                        </a:lnSpc>
                      </a:pPr>
                      <a:r>
                        <a:rPr sz="1800" spc="-5" dirty="0">
                          <a:solidFill>
                            <a:srgbClr val="00B050"/>
                          </a:solidFill>
                          <a:latin typeface="Arial" panose="020B0604020202020204" pitchFamily="34" charset="0"/>
                          <a:cs typeface="Arial" panose="020B0604020202020204" pitchFamily="34" charset="0"/>
                        </a:rPr>
                        <a:t>Healthy</a:t>
                      </a:r>
                      <a:r>
                        <a:rPr sz="1800" spc="-50" dirty="0">
                          <a:solidFill>
                            <a:srgbClr val="00B050"/>
                          </a:solidFill>
                          <a:latin typeface="Arial" panose="020B0604020202020204" pitchFamily="34" charset="0"/>
                          <a:cs typeface="Arial" panose="020B0604020202020204" pitchFamily="34" charset="0"/>
                        </a:rPr>
                        <a:t> </a:t>
                      </a:r>
                      <a:r>
                        <a:rPr sz="1800" spc="-5" dirty="0">
                          <a:solidFill>
                            <a:srgbClr val="00B050"/>
                          </a:solidFill>
                          <a:latin typeface="Arial" panose="020B0604020202020204" pitchFamily="34" charset="0"/>
                          <a:cs typeface="Arial" panose="020B0604020202020204" pitchFamily="34" charset="0"/>
                        </a:rPr>
                        <a:t>Weight</a:t>
                      </a:r>
                      <a:endParaRPr sz="1800" dirty="0">
                        <a:solidFill>
                          <a:srgbClr val="00B050"/>
                        </a:solidFill>
                        <a:latin typeface="Arial" panose="020B0604020202020204" pitchFamily="34" charset="0"/>
                        <a:cs typeface="Arial" panose="020B0604020202020204" pitchFamily="34" charset="0"/>
                      </a:endParaRPr>
                    </a:p>
                  </a:txBody>
                  <a:tcPr marL="0" marR="0" marT="0" marB="0"/>
                </a:tc>
                <a:tc>
                  <a:txBody>
                    <a:bodyPr/>
                    <a:lstStyle/>
                    <a:p>
                      <a:pPr marL="149860">
                        <a:lnSpc>
                          <a:spcPts val="2050"/>
                        </a:lnSpc>
                      </a:pPr>
                      <a:r>
                        <a:rPr sz="1800" spc="-5" dirty="0">
                          <a:solidFill>
                            <a:srgbClr val="00B050"/>
                          </a:solidFill>
                          <a:latin typeface="Arial" panose="020B0604020202020204" pitchFamily="34" charset="0"/>
                          <a:cs typeface="Arial" panose="020B0604020202020204" pitchFamily="34" charset="0"/>
                        </a:rPr>
                        <a:t>20-25</a:t>
                      </a:r>
                      <a:endParaRPr sz="1800" dirty="0">
                        <a:solidFill>
                          <a:srgbClr val="00B050"/>
                        </a:solidFill>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0"/>
                  </a:ext>
                </a:extLst>
              </a:tr>
              <a:tr h="400049">
                <a:tc>
                  <a:txBody>
                    <a:bodyPr/>
                    <a:lstStyle/>
                    <a:p>
                      <a:pPr marL="31750">
                        <a:lnSpc>
                          <a:spcPct val="100000"/>
                        </a:lnSpc>
                        <a:spcBef>
                          <a:spcPts val="420"/>
                        </a:spcBef>
                      </a:pPr>
                      <a:r>
                        <a:rPr sz="1800" spc="-5" dirty="0">
                          <a:solidFill>
                            <a:srgbClr val="FFFF00"/>
                          </a:solidFill>
                          <a:latin typeface="Arial" panose="020B0604020202020204" pitchFamily="34" charset="0"/>
                          <a:cs typeface="Arial" panose="020B0604020202020204" pitchFamily="34" charset="0"/>
                        </a:rPr>
                        <a:t>Overweight</a:t>
                      </a:r>
                      <a:endParaRPr sz="1800" dirty="0">
                        <a:solidFill>
                          <a:srgbClr val="FFFF00"/>
                        </a:solidFill>
                        <a:latin typeface="Arial" panose="020B0604020202020204" pitchFamily="34" charset="0"/>
                        <a:cs typeface="Arial" panose="020B0604020202020204" pitchFamily="34" charset="0"/>
                      </a:endParaRPr>
                    </a:p>
                  </a:txBody>
                  <a:tcPr marL="0" marR="0" marT="53340" marB="0"/>
                </a:tc>
                <a:tc>
                  <a:txBody>
                    <a:bodyPr/>
                    <a:lstStyle/>
                    <a:p>
                      <a:pPr marL="105410">
                        <a:lnSpc>
                          <a:spcPct val="100000"/>
                        </a:lnSpc>
                        <a:spcBef>
                          <a:spcPts val="420"/>
                        </a:spcBef>
                      </a:pPr>
                      <a:r>
                        <a:rPr sz="1800" spc="-5" dirty="0">
                          <a:solidFill>
                            <a:srgbClr val="FFFF00"/>
                          </a:solidFill>
                          <a:latin typeface="Arial" panose="020B0604020202020204" pitchFamily="34" charset="0"/>
                          <a:cs typeface="Arial" panose="020B0604020202020204" pitchFamily="34" charset="0"/>
                        </a:rPr>
                        <a:t>25-30</a:t>
                      </a:r>
                      <a:endParaRPr sz="1800" dirty="0">
                        <a:solidFill>
                          <a:srgbClr val="FFFF00"/>
                        </a:solidFill>
                        <a:latin typeface="Arial" panose="020B0604020202020204" pitchFamily="34" charset="0"/>
                        <a:cs typeface="Arial" panose="020B0604020202020204" pitchFamily="34" charset="0"/>
                      </a:endParaRPr>
                    </a:p>
                  </a:txBody>
                  <a:tcPr marL="0" marR="0" marT="53340" marB="0"/>
                </a:tc>
                <a:extLst>
                  <a:ext uri="{0D108BD9-81ED-4DB2-BD59-A6C34878D82A}">
                    <a16:rowId xmlns:a16="http://schemas.microsoft.com/office/drawing/2014/main" val="10001"/>
                  </a:ext>
                </a:extLst>
              </a:tr>
              <a:tr h="400049">
                <a:tc>
                  <a:txBody>
                    <a:bodyPr/>
                    <a:lstStyle/>
                    <a:p>
                      <a:pPr marL="31750">
                        <a:lnSpc>
                          <a:spcPct val="100000"/>
                        </a:lnSpc>
                        <a:spcBef>
                          <a:spcPts val="420"/>
                        </a:spcBef>
                      </a:pPr>
                      <a:r>
                        <a:rPr lang="en-US" sz="1800" spc="-5" dirty="0">
                          <a:solidFill>
                            <a:schemeClr val="accent6">
                              <a:lumMod val="75000"/>
                            </a:schemeClr>
                          </a:solidFill>
                          <a:latin typeface="Arial" panose="020B0604020202020204" pitchFamily="34" charset="0"/>
                          <a:cs typeface="Arial" panose="020B0604020202020204" pitchFamily="34" charset="0"/>
                        </a:rPr>
                        <a:t>Obesity</a:t>
                      </a:r>
                      <a:endParaRPr sz="1800" dirty="0">
                        <a:solidFill>
                          <a:schemeClr val="accent6">
                            <a:lumMod val="75000"/>
                          </a:schemeClr>
                        </a:solidFill>
                        <a:latin typeface="Arial" panose="020B0604020202020204" pitchFamily="34" charset="0"/>
                        <a:cs typeface="Arial" panose="020B0604020202020204" pitchFamily="34" charset="0"/>
                      </a:endParaRPr>
                    </a:p>
                  </a:txBody>
                  <a:tcPr marL="0" marR="0" marT="53340" marB="0"/>
                </a:tc>
                <a:tc>
                  <a:txBody>
                    <a:bodyPr/>
                    <a:lstStyle/>
                    <a:p>
                      <a:pPr marL="105410">
                        <a:lnSpc>
                          <a:spcPct val="100000"/>
                        </a:lnSpc>
                        <a:spcBef>
                          <a:spcPts val="420"/>
                        </a:spcBef>
                      </a:pPr>
                      <a:r>
                        <a:rPr sz="1800" spc="-5" dirty="0">
                          <a:solidFill>
                            <a:schemeClr val="accent6">
                              <a:lumMod val="75000"/>
                            </a:schemeClr>
                          </a:solidFill>
                          <a:latin typeface="Arial" panose="020B0604020202020204" pitchFamily="34" charset="0"/>
                          <a:cs typeface="Arial" panose="020B0604020202020204" pitchFamily="34" charset="0"/>
                        </a:rPr>
                        <a:t>30-35</a:t>
                      </a:r>
                      <a:endParaRPr sz="1800" dirty="0">
                        <a:solidFill>
                          <a:schemeClr val="accent6">
                            <a:lumMod val="75000"/>
                          </a:schemeClr>
                        </a:solidFill>
                        <a:latin typeface="Arial" panose="020B0604020202020204" pitchFamily="34" charset="0"/>
                        <a:cs typeface="Arial" panose="020B0604020202020204" pitchFamily="34" charset="0"/>
                      </a:endParaRPr>
                    </a:p>
                  </a:txBody>
                  <a:tcPr marL="0" marR="0" marT="53340" marB="0"/>
                </a:tc>
                <a:extLst>
                  <a:ext uri="{0D108BD9-81ED-4DB2-BD59-A6C34878D82A}">
                    <a16:rowId xmlns:a16="http://schemas.microsoft.com/office/drawing/2014/main" val="10002"/>
                  </a:ext>
                </a:extLst>
              </a:tr>
              <a:tr h="400049">
                <a:tc>
                  <a:txBody>
                    <a:bodyPr/>
                    <a:lstStyle/>
                    <a:p>
                      <a:pPr marL="31750">
                        <a:lnSpc>
                          <a:spcPct val="100000"/>
                        </a:lnSpc>
                        <a:spcBef>
                          <a:spcPts val="420"/>
                        </a:spcBef>
                      </a:pPr>
                      <a:r>
                        <a:rPr sz="1800" spc="-5" dirty="0">
                          <a:solidFill>
                            <a:schemeClr val="accent6">
                              <a:lumMod val="75000"/>
                            </a:schemeClr>
                          </a:solidFill>
                          <a:latin typeface="Arial" panose="020B0604020202020204" pitchFamily="34" charset="0"/>
                          <a:cs typeface="Arial" panose="020B0604020202020204" pitchFamily="34" charset="0"/>
                        </a:rPr>
                        <a:t>Severe</a:t>
                      </a:r>
                      <a:r>
                        <a:rPr lang="en-US" sz="1800" spc="-5" dirty="0">
                          <a:solidFill>
                            <a:schemeClr val="accent6">
                              <a:lumMod val="75000"/>
                            </a:schemeClr>
                          </a:solidFill>
                          <a:latin typeface="Arial" panose="020B0604020202020204" pitchFamily="34" charset="0"/>
                          <a:cs typeface="Arial" panose="020B0604020202020204" pitchFamily="34" charset="0"/>
                        </a:rPr>
                        <a:t> </a:t>
                      </a:r>
                      <a:r>
                        <a:rPr sz="1800" spc="-5" dirty="0">
                          <a:solidFill>
                            <a:schemeClr val="accent6">
                              <a:lumMod val="75000"/>
                            </a:schemeClr>
                          </a:solidFill>
                          <a:latin typeface="Arial" panose="020B0604020202020204" pitchFamily="34" charset="0"/>
                          <a:cs typeface="Arial" panose="020B0604020202020204" pitchFamily="34" charset="0"/>
                        </a:rPr>
                        <a:t>O</a:t>
                      </a:r>
                      <a:r>
                        <a:rPr lang="en-US" sz="1800" spc="-5" dirty="0">
                          <a:solidFill>
                            <a:schemeClr val="accent6">
                              <a:lumMod val="75000"/>
                            </a:schemeClr>
                          </a:solidFill>
                          <a:latin typeface="Arial" panose="020B0604020202020204" pitchFamily="34" charset="0"/>
                          <a:cs typeface="Arial" panose="020B0604020202020204" pitchFamily="34" charset="0"/>
                        </a:rPr>
                        <a:t>besity</a:t>
                      </a:r>
                      <a:endParaRPr sz="1800" dirty="0">
                        <a:solidFill>
                          <a:schemeClr val="accent6">
                            <a:lumMod val="75000"/>
                          </a:schemeClr>
                        </a:solidFill>
                        <a:latin typeface="Arial" panose="020B0604020202020204" pitchFamily="34" charset="0"/>
                        <a:cs typeface="Arial" panose="020B0604020202020204" pitchFamily="34" charset="0"/>
                      </a:endParaRPr>
                    </a:p>
                  </a:txBody>
                  <a:tcPr marL="0" marR="0" marT="53340" marB="0"/>
                </a:tc>
                <a:tc>
                  <a:txBody>
                    <a:bodyPr/>
                    <a:lstStyle/>
                    <a:p>
                      <a:pPr marL="151765">
                        <a:lnSpc>
                          <a:spcPct val="100000"/>
                        </a:lnSpc>
                        <a:spcBef>
                          <a:spcPts val="420"/>
                        </a:spcBef>
                      </a:pPr>
                      <a:r>
                        <a:rPr sz="1800" spc="-5" dirty="0">
                          <a:solidFill>
                            <a:schemeClr val="accent6">
                              <a:lumMod val="75000"/>
                            </a:schemeClr>
                          </a:solidFill>
                          <a:latin typeface="Arial" panose="020B0604020202020204" pitchFamily="34" charset="0"/>
                          <a:cs typeface="Arial" panose="020B0604020202020204" pitchFamily="34" charset="0"/>
                        </a:rPr>
                        <a:t>35-40</a:t>
                      </a:r>
                      <a:endParaRPr sz="1800" dirty="0">
                        <a:solidFill>
                          <a:schemeClr val="accent6">
                            <a:lumMod val="75000"/>
                          </a:schemeClr>
                        </a:solidFill>
                        <a:latin typeface="Arial" panose="020B0604020202020204" pitchFamily="34" charset="0"/>
                        <a:cs typeface="Arial" panose="020B0604020202020204" pitchFamily="34" charset="0"/>
                      </a:endParaRPr>
                    </a:p>
                  </a:txBody>
                  <a:tcPr marL="0" marR="0" marT="53340" marB="0"/>
                </a:tc>
                <a:extLst>
                  <a:ext uri="{0D108BD9-81ED-4DB2-BD59-A6C34878D82A}">
                    <a16:rowId xmlns:a16="http://schemas.microsoft.com/office/drawing/2014/main" val="10003"/>
                  </a:ext>
                </a:extLst>
              </a:tr>
              <a:tr h="332742">
                <a:tc>
                  <a:txBody>
                    <a:bodyPr/>
                    <a:lstStyle/>
                    <a:p>
                      <a:pPr marL="31750">
                        <a:lnSpc>
                          <a:spcPct val="100000"/>
                        </a:lnSpc>
                        <a:spcBef>
                          <a:spcPts val="420"/>
                        </a:spcBef>
                      </a:pPr>
                      <a:r>
                        <a:rPr sz="1800" spc="-5" dirty="0">
                          <a:solidFill>
                            <a:srgbClr val="C00000"/>
                          </a:solidFill>
                          <a:latin typeface="Arial" panose="020B0604020202020204" pitchFamily="34" charset="0"/>
                          <a:cs typeface="Arial" panose="020B0604020202020204" pitchFamily="34" charset="0"/>
                        </a:rPr>
                        <a:t>Morb</a:t>
                      </a:r>
                      <a:r>
                        <a:rPr lang="en-US" sz="1800" spc="-5" dirty="0">
                          <a:solidFill>
                            <a:srgbClr val="C00000"/>
                          </a:solidFill>
                          <a:latin typeface="Arial" panose="020B0604020202020204" pitchFamily="34" charset="0"/>
                          <a:cs typeface="Arial" panose="020B0604020202020204" pitchFamily="34" charset="0"/>
                        </a:rPr>
                        <a:t>id Obesity</a:t>
                      </a:r>
                      <a:endParaRPr sz="1800" dirty="0">
                        <a:solidFill>
                          <a:srgbClr val="C00000"/>
                        </a:solidFill>
                        <a:latin typeface="Arial" panose="020B0604020202020204" pitchFamily="34" charset="0"/>
                        <a:cs typeface="Arial" panose="020B0604020202020204" pitchFamily="34" charset="0"/>
                      </a:endParaRPr>
                    </a:p>
                  </a:txBody>
                  <a:tcPr marL="0" marR="0" marT="53340" marB="0"/>
                </a:tc>
                <a:tc>
                  <a:txBody>
                    <a:bodyPr/>
                    <a:lstStyle/>
                    <a:p>
                      <a:pPr marL="149860">
                        <a:lnSpc>
                          <a:spcPct val="100000"/>
                        </a:lnSpc>
                        <a:spcBef>
                          <a:spcPts val="420"/>
                        </a:spcBef>
                      </a:pPr>
                      <a:r>
                        <a:rPr sz="1800" spc="-5" dirty="0">
                          <a:solidFill>
                            <a:srgbClr val="C00000"/>
                          </a:solidFill>
                          <a:latin typeface="Arial" panose="020B0604020202020204" pitchFamily="34" charset="0"/>
                          <a:cs typeface="Arial" panose="020B0604020202020204" pitchFamily="34" charset="0"/>
                        </a:rPr>
                        <a:t>40+</a:t>
                      </a:r>
                      <a:endParaRPr sz="1800" dirty="0">
                        <a:solidFill>
                          <a:srgbClr val="C00000"/>
                        </a:solidFill>
                        <a:latin typeface="Arial" panose="020B0604020202020204" pitchFamily="34" charset="0"/>
                        <a:cs typeface="Arial" panose="020B0604020202020204" pitchFamily="34" charset="0"/>
                      </a:endParaRPr>
                    </a:p>
                  </a:txBody>
                  <a:tcPr marL="0" marR="0" marT="53340" marB="0"/>
                </a:tc>
                <a:extLst>
                  <a:ext uri="{0D108BD9-81ED-4DB2-BD59-A6C34878D82A}">
                    <a16:rowId xmlns:a16="http://schemas.microsoft.com/office/drawing/2014/main" val="10004"/>
                  </a:ext>
                </a:extLst>
              </a:tr>
            </a:tbl>
          </a:graphicData>
        </a:graphic>
      </p:graphicFrame>
      <p:pic>
        <p:nvPicPr>
          <p:cNvPr id="8" name="Picture 7">
            <a:extLst>
              <a:ext uri="{FF2B5EF4-FFF2-40B4-BE49-F238E27FC236}">
                <a16:creationId xmlns:a16="http://schemas.microsoft.com/office/drawing/2014/main" id="{5BD95642-8B8B-455D-88E3-3E195C1EA9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199" y="493346"/>
            <a:ext cx="4556365" cy="3550040"/>
          </a:xfrm>
          <a:prstGeom prst="rect">
            <a:avLst/>
          </a:prstGeom>
          <a:effectLst>
            <a:innerShdw blurRad="63500" dist="50800" dir="16200000">
              <a:prstClr val="black">
                <a:alpha val="50000"/>
              </a:prstClr>
            </a:innerShdw>
          </a:effectLst>
        </p:spPr>
      </p:pic>
      <p:pic>
        <p:nvPicPr>
          <p:cNvPr id="4" name="6.mp3" descr="6.mp3">
            <a:hlinkClick r:id="" action="ppaction://media"/>
            <a:extLst>
              <a:ext uri="{FF2B5EF4-FFF2-40B4-BE49-F238E27FC236}">
                <a16:creationId xmlns:a16="http://schemas.microsoft.com/office/drawing/2014/main" id="{12513466-FD50-0748-8552-69DE3E1AA1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40764" y="4859314"/>
            <a:ext cx="227036" cy="227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47"/>
    </mc:Choice>
    <mc:Fallback xmlns="">
      <p:transition spd="slow" advTm="32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376ACDB-7E99-2641-81A9-F7E3A69A62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29255"/>
            <a:ext cx="6407268" cy="5143500"/>
          </a:xfrm>
          <a:prstGeom prst="rect">
            <a:avLst/>
          </a:prstGeom>
        </p:spPr>
      </p:pic>
      <p:sp>
        <p:nvSpPr>
          <p:cNvPr id="5" name="object 2"/>
          <p:cNvSpPr txBox="1">
            <a:spLocks/>
          </p:cNvSpPr>
          <p:nvPr/>
        </p:nvSpPr>
        <p:spPr>
          <a:xfrm>
            <a:off x="-2205119" y="289272"/>
            <a:ext cx="7470775" cy="1292662"/>
          </a:xfrm>
          <a:prstGeom prst="rect">
            <a:avLst/>
          </a:prstGeom>
        </p:spPr>
        <p:txBody>
          <a:bodyPr vert="horz" wrap="square" lIns="0" tIns="0" rIns="0" bIns="0" rtlCol="0">
            <a:spAutoFit/>
          </a:bodyPr>
          <a:lstStyle>
            <a:lvl1pPr marL="0">
              <a:defRPr sz="32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gn="ctr"/>
            <a:r>
              <a:rPr lang="en-US" sz="2800" kern="0" spc="-5" dirty="0">
                <a:solidFill>
                  <a:srgbClr val="000000"/>
                </a:solidFill>
                <a:latin typeface="Arial" panose="020B0604020202020204" pitchFamily="34" charset="0"/>
                <a:cs typeface="Arial" panose="020B0604020202020204" pitchFamily="34" charset="0"/>
              </a:rPr>
              <a:t>Health </a:t>
            </a:r>
          </a:p>
          <a:p>
            <a:pPr marL="12700" algn="ctr"/>
            <a:r>
              <a:rPr lang="en-US" sz="2800" kern="0" spc="-5" dirty="0">
                <a:solidFill>
                  <a:srgbClr val="000000"/>
                </a:solidFill>
                <a:latin typeface="Arial" panose="020B0604020202020204" pitchFamily="34" charset="0"/>
                <a:cs typeface="Arial" panose="020B0604020202020204" pitchFamily="34" charset="0"/>
              </a:rPr>
              <a:t>consequences</a:t>
            </a:r>
          </a:p>
          <a:p>
            <a:pPr marL="12700" algn="ctr"/>
            <a:r>
              <a:rPr lang="en-US" sz="2800" kern="0" spc="-5" dirty="0">
                <a:solidFill>
                  <a:srgbClr val="000000"/>
                </a:solidFill>
                <a:latin typeface="Arial" panose="020B0604020202020204" pitchFamily="34" charset="0"/>
                <a:cs typeface="Arial" panose="020B0604020202020204" pitchFamily="34" charset="0"/>
              </a:rPr>
              <a:t> of</a:t>
            </a:r>
            <a:r>
              <a:rPr lang="en-US" sz="2800" kern="0" dirty="0">
                <a:solidFill>
                  <a:srgbClr val="000000"/>
                </a:solidFill>
                <a:latin typeface="Arial" panose="020B0604020202020204" pitchFamily="34" charset="0"/>
                <a:cs typeface="Arial" panose="020B0604020202020204" pitchFamily="34" charset="0"/>
              </a:rPr>
              <a:t> </a:t>
            </a:r>
            <a:r>
              <a:rPr lang="en-US" sz="2800" b="1" i="1" u="sng" kern="0" spc="-5" dirty="0">
                <a:solidFill>
                  <a:srgbClr val="000000"/>
                </a:solidFill>
                <a:latin typeface="Arial" panose="020B0604020202020204" pitchFamily="34" charset="0"/>
                <a:cs typeface="Arial" panose="020B0604020202020204" pitchFamily="34" charset="0"/>
              </a:rPr>
              <a:t>obesity</a:t>
            </a:r>
            <a:endParaRPr lang="en-US" sz="2800" b="1" i="1" u="sng" kern="0" dirty="0">
              <a:latin typeface="Arial" panose="020B0604020202020204" pitchFamily="34" charset="0"/>
              <a:cs typeface="Arial" panose="020B0604020202020204" pitchFamily="34" charset="0"/>
            </a:endParaRPr>
          </a:p>
        </p:txBody>
      </p:sp>
      <p:sp>
        <p:nvSpPr>
          <p:cNvPr id="6" name="object 3"/>
          <p:cNvSpPr txBox="1"/>
          <p:nvPr/>
        </p:nvSpPr>
        <p:spPr>
          <a:xfrm>
            <a:off x="197217" y="1962150"/>
            <a:ext cx="2666101" cy="1689052"/>
          </a:xfrm>
          <a:prstGeom prst="rect">
            <a:avLst/>
          </a:prstGeom>
        </p:spPr>
        <p:txBody>
          <a:bodyPr vert="horz" wrap="square" lIns="0" tIns="0" rIns="0" bIns="0" rtlCol="0">
            <a:spAutoFit/>
          </a:bodyPr>
          <a:lstStyle/>
          <a:p>
            <a:pPr marL="12065" marR="5080" indent="-1270" algn="ctr">
              <a:lnSpc>
                <a:spcPct val="101600"/>
              </a:lnSpc>
            </a:pPr>
            <a:r>
              <a:rPr sz="1600" spc="-5" dirty="0">
                <a:latin typeface="Arial"/>
                <a:cs typeface="Arial"/>
              </a:rPr>
              <a:t>“Overweight and obesity are  major </a:t>
            </a:r>
            <a:r>
              <a:rPr sz="1600" dirty="0">
                <a:latin typeface="Arial"/>
                <a:cs typeface="Arial"/>
              </a:rPr>
              <a:t>risk </a:t>
            </a:r>
            <a:r>
              <a:rPr sz="1600" spc="-5" dirty="0">
                <a:latin typeface="Arial"/>
                <a:cs typeface="Arial"/>
              </a:rPr>
              <a:t>factors for a  number of chronic diseases,  including </a:t>
            </a:r>
            <a:r>
              <a:rPr lang="en-US" sz="1600" b="1" spc="-5" dirty="0">
                <a:latin typeface="Arial"/>
                <a:cs typeface="Arial"/>
              </a:rPr>
              <a:t>type 2 </a:t>
            </a:r>
            <a:r>
              <a:rPr sz="1600" b="1" spc="-5" dirty="0">
                <a:latin typeface="Arial"/>
                <a:cs typeface="Arial"/>
              </a:rPr>
              <a:t>diabetes</a:t>
            </a:r>
            <a:r>
              <a:rPr sz="1600" spc="-5" dirty="0">
                <a:latin typeface="Arial"/>
                <a:cs typeface="Arial"/>
              </a:rPr>
              <a:t>,  </a:t>
            </a:r>
            <a:r>
              <a:rPr sz="1600" b="1" spc="-5" dirty="0">
                <a:latin typeface="Arial"/>
                <a:cs typeface="Arial"/>
              </a:rPr>
              <a:t>cardiovascular diseases </a:t>
            </a:r>
            <a:r>
              <a:rPr sz="1600" spc="-5" dirty="0">
                <a:latin typeface="Arial"/>
                <a:cs typeface="Arial"/>
              </a:rPr>
              <a:t>and  </a:t>
            </a:r>
            <a:r>
              <a:rPr sz="1600" b="1" spc="-15" dirty="0">
                <a:latin typeface="Arial"/>
                <a:cs typeface="Arial"/>
              </a:rPr>
              <a:t>cancer.</a:t>
            </a:r>
            <a:r>
              <a:rPr sz="1600" spc="-15" dirty="0">
                <a:latin typeface="Arial"/>
                <a:cs typeface="Arial"/>
              </a:rPr>
              <a:t>”</a:t>
            </a:r>
            <a:endParaRPr sz="1600" dirty="0">
              <a:latin typeface="Arial"/>
              <a:cs typeface="Arial"/>
            </a:endParaRPr>
          </a:p>
          <a:p>
            <a:pPr algn="ctr">
              <a:lnSpc>
                <a:spcPct val="100000"/>
              </a:lnSpc>
              <a:spcBef>
                <a:spcPts val="50"/>
              </a:spcBef>
            </a:pPr>
            <a:r>
              <a:rPr sz="1100" spc="-5" dirty="0">
                <a:solidFill>
                  <a:srgbClr val="808080"/>
                </a:solidFill>
                <a:latin typeface="Arial"/>
                <a:cs typeface="Arial"/>
              </a:rPr>
              <a:t>World Health Organization</a:t>
            </a:r>
            <a:r>
              <a:rPr sz="1100" spc="5" dirty="0">
                <a:solidFill>
                  <a:srgbClr val="808080"/>
                </a:solidFill>
                <a:latin typeface="Arial"/>
                <a:cs typeface="Arial"/>
              </a:rPr>
              <a:t> </a:t>
            </a:r>
            <a:r>
              <a:rPr sz="1100" spc="-5" dirty="0">
                <a:solidFill>
                  <a:srgbClr val="808080"/>
                </a:solidFill>
                <a:latin typeface="Arial"/>
                <a:cs typeface="Arial"/>
              </a:rPr>
              <a:t>(WHO)</a:t>
            </a:r>
            <a:endParaRPr sz="1100" dirty="0">
              <a:latin typeface="Arial"/>
              <a:cs typeface="Arial"/>
            </a:endParaRPr>
          </a:p>
        </p:txBody>
      </p:sp>
      <p:sp>
        <p:nvSpPr>
          <p:cNvPr id="12" name="Rectangle 11"/>
          <p:cNvSpPr/>
          <p:nvPr/>
        </p:nvSpPr>
        <p:spPr>
          <a:xfrm>
            <a:off x="4115776" y="4476750"/>
            <a:ext cx="1142024"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7.mp3" descr="7.mp3">
            <a:hlinkClick r:id="" action="ppaction://media"/>
            <a:extLst>
              <a:ext uri="{FF2B5EF4-FFF2-40B4-BE49-F238E27FC236}">
                <a16:creationId xmlns:a16="http://schemas.microsoft.com/office/drawing/2014/main" id="{4DA0F6E5-762B-BF46-A12B-745031EF16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3400" y="4806950"/>
            <a:ext cx="254000" cy="254000"/>
          </a:xfrm>
          <a:prstGeom prst="rect">
            <a:avLst/>
          </a:prstGeom>
        </p:spPr>
      </p:pic>
    </p:spTree>
    <p:extLst>
      <p:ext uri="{BB962C8B-B14F-4D97-AF65-F5344CB8AC3E}">
        <p14:creationId xmlns:p14="http://schemas.microsoft.com/office/powerpoint/2010/main" val="1241274247"/>
      </p:ext>
    </p:extLst>
  </p:cSld>
  <p:clrMapOvr>
    <a:masterClrMapping/>
  </p:clrMapOvr>
  <mc:AlternateContent xmlns:mc="http://schemas.openxmlformats.org/markup-compatibility/2006" xmlns:p14="http://schemas.microsoft.com/office/powerpoint/2010/main">
    <mc:Choice Requires="p14">
      <p:transition spd="slow" p14:dur="2000" advTm="33007"/>
    </mc:Choice>
    <mc:Fallback xmlns="">
      <p:transition spd="slow" advTm="33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5638800" y="188965"/>
            <a:ext cx="3653155" cy="2462213"/>
          </a:xfrm>
          <a:prstGeom prst="rect">
            <a:avLst/>
          </a:prstGeom>
        </p:spPr>
        <p:txBody>
          <a:bodyPr vert="horz" wrap="square" lIns="0" tIns="0" rIns="0" bIns="0" rtlCol="0">
            <a:spAutoFit/>
          </a:bodyPr>
          <a:lstStyle/>
          <a:p>
            <a:pPr marL="12700" algn="ctr">
              <a:lnSpc>
                <a:spcPct val="100000"/>
              </a:lnSpc>
            </a:pPr>
            <a:r>
              <a:rPr sz="4000" spc="-5" dirty="0">
                <a:solidFill>
                  <a:schemeClr val="bg1"/>
                </a:solidFill>
                <a:latin typeface="Arial" panose="020B0604020202020204" pitchFamily="34" charset="0"/>
                <a:cs typeface="Arial" panose="020B0604020202020204" pitchFamily="34" charset="0"/>
              </a:rPr>
              <a:t>How Does </a:t>
            </a:r>
            <a:br>
              <a:rPr lang="en-US" sz="4000" spc="-5" dirty="0">
                <a:solidFill>
                  <a:schemeClr val="bg1"/>
                </a:solidFill>
                <a:latin typeface="Arial" panose="020B0604020202020204" pitchFamily="34" charset="0"/>
                <a:cs typeface="Arial" panose="020B0604020202020204" pitchFamily="34" charset="0"/>
              </a:rPr>
            </a:br>
            <a:r>
              <a:rPr sz="4000" spc="-5" dirty="0">
                <a:solidFill>
                  <a:schemeClr val="bg1"/>
                </a:solidFill>
                <a:latin typeface="Arial" panose="020B0604020202020204" pitchFamily="34" charset="0"/>
                <a:cs typeface="Arial" panose="020B0604020202020204" pitchFamily="34" charset="0"/>
              </a:rPr>
              <a:t>Weight </a:t>
            </a:r>
            <a:br>
              <a:rPr lang="en-US" sz="4000" spc="-5" dirty="0">
                <a:solidFill>
                  <a:schemeClr val="bg1"/>
                </a:solidFill>
                <a:latin typeface="Arial" panose="020B0604020202020204" pitchFamily="34" charset="0"/>
                <a:cs typeface="Arial" panose="020B0604020202020204" pitchFamily="34" charset="0"/>
              </a:rPr>
            </a:br>
            <a:r>
              <a:rPr sz="4000" spc="-5" dirty="0">
                <a:solidFill>
                  <a:schemeClr val="bg1"/>
                </a:solidFill>
                <a:latin typeface="Arial" panose="020B0604020202020204" pitchFamily="34" charset="0"/>
                <a:cs typeface="Arial" panose="020B0604020202020204" pitchFamily="34" charset="0"/>
              </a:rPr>
              <a:t>Affect </a:t>
            </a:r>
            <a:br>
              <a:rPr lang="en-US" sz="4000" spc="-5" dirty="0">
                <a:solidFill>
                  <a:schemeClr val="bg1"/>
                </a:solidFill>
                <a:latin typeface="Arial" panose="020B0604020202020204" pitchFamily="34" charset="0"/>
                <a:cs typeface="Arial" panose="020B0604020202020204" pitchFamily="34" charset="0"/>
              </a:rPr>
            </a:br>
            <a:r>
              <a:rPr sz="4000" spc="-5" dirty="0">
                <a:solidFill>
                  <a:schemeClr val="bg1"/>
                </a:solidFill>
                <a:latin typeface="Arial" panose="020B0604020202020204" pitchFamily="34" charset="0"/>
                <a:cs typeface="Arial" panose="020B0604020202020204" pitchFamily="34" charset="0"/>
              </a:rPr>
              <a:t>Your</a:t>
            </a:r>
            <a:r>
              <a:rPr sz="4000" spc="-35" dirty="0">
                <a:solidFill>
                  <a:schemeClr val="bg1"/>
                </a:solidFill>
                <a:latin typeface="Arial" panose="020B0604020202020204" pitchFamily="34" charset="0"/>
                <a:cs typeface="Arial" panose="020B0604020202020204" pitchFamily="34" charset="0"/>
              </a:rPr>
              <a:t> </a:t>
            </a:r>
            <a:r>
              <a:rPr sz="4000" spc="-5" dirty="0">
                <a:solidFill>
                  <a:schemeClr val="bg1"/>
                </a:solidFill>
                <a:latin typeface="Arial" panose="020B0604020202020204" pitchFamily="34" charset="0"/>
                <a:cs typeface="Arial" panose="020B0604020202020204" pitchFamily="34" charset="0"/>
              </a:rPr>
              <a:t>Life?</a:t>
            </a:r>
            <a:endParaRPr sz="4000" dirty="0">
              <a:solidFill>
                <a:schemeClr val="bg1"/>
              </a:solidFill>
              <a:latin typeface="Arial" panose="020B0604020202020204" pitchFamily="34" charset="0"/>
              <a:cs typeface="Arial" panose="020B0604020202020204" pitchFamily="34" charset="0"/>
            </a:endParaRPr>
          </a:p>
        </p:txBody>
      </p:sp>
      <p:sp>
        <p:nvSpPr>
          <p:cNvPr id="4" name="object 4"/>
          <p:cNvSpPr txBox="1"/>
          <p:nvPr/>
        </p:nvSpPr>
        <p:spPr>
          <a:xfrm>
            <a:off x="490964" y="686769"/>
            <a:ext cx="4554855" cy="2115964"/>
          </a:xfrm>
          <a:prstGeom prst="rect">
            <a:avLst/>
          </a:prstGeom>
        </p:spPr>
        <p:txBody>
          <a:bodyPr vert="horz" wrap="square" lIns="0" tIns="0" rIns="0" bIns="0" rtlCol="0">
            <a:spAutoFit/>
          </a:bodyPr>
          <a:lstStyle/>
          <a:p>
            <a:pPr marL="242570" indent="-184150">
              <a:lnSpc>
                <a:spcPct val="100000"/>
              </a:lnSpc>
              <a:spcBef>
                <a:spcPts val="635"/>
              </a:spcBef>
              <a:buClr>
                <a:srgbClr val="0064B9"/>
              </a:buClr>
              <a:buFont typeface="Arial"/>
              <a:buChar char="•"/>
              <a:tabLst>
                <a:tab pos="243204" algn="l"/>
              </a:tabLst>
            </a:pPr>
            <a:r>
              <a:rPr lang="en-US" sz="2400" b="1" i="1" spc="-5" dirty="0">
                <a:solidFill>
                  <a:srgbClr val="00296D"/>
                </a:solidFill>
                <a:latin typeface="Arial" panose="020B0604020202020204" pitchFamily="34" charset="0"/>
                <a:cs typeface="Arial" panose="020B0604020202020204" pitchFamily="34" charset="0"/>
              </a:rPr>
              <a:t>Ability to do what you want</a:t>
            </a:r>
          </a:p>
          <a:p>
            <a:pPr marL="242570" indent="-184150">
              <a:lnSpc>
                <a:spcPct val="100000"/>
              </a:lnSpc>
              <a:spcBef>
                <a:spcPts val="635"/>
              </a:spcBef>
              <a:buClr>
                <a:srgbClr val="0064B9"/>
              </a:buClr>
              <a:buFont typeface="Arial"/>
              <a:buChar char="•"/>
              <a:tabLst>
                <a:tab pos="243204" algn="l"/>
              </a:tabLst>
            </a:pPr>
            <a:r>
              <a:rPr sz="2400" b="1" i="1" spc="-5" dirty="0">
                <a:solidFill>
                  <a:srgbClr val="00296D"/>
                </a:solidFill>
                <a:latin typeface="Arial" panose="020B0604020202020204" pitchFamily="34" charset="0"/>
                <a:cs typeface="Arial" panose="020B0604020202020204" pitchFamily="34" charset="0"/>
              </a:rPr>
              <a:t>Amusement park</a:t>
            </a:r>
            <a:r>
              <a:rPr sz="2400" b="1" i="1" spc="-35" dirty="0">
                <a:solidFill>
                  <a:srgbClr val="00296D"/>
                </a:solidFill>
                <a:latin typeface="Arial" panose="020B0604020202020204" pitchFamily="34" charset="0"/>
                <a:cs typeface="Arial" panose="020B0604020202020204" pitchFamily="34" charset="0"/>
              </a:rPr>
              <a:t> </a:t>
            </a:r>
            <a:r>
              <a:rPr sz="2400" b="1" i="1" spc="-5" dirty="0">
                <a:solidFill>
                  <a:srgbClr val="00296D"/>
                </a:solidFill>
                <a:latin typeface="Arial" panose="020B0604020202020204" pitchFamily="34" charset="0"/>
                <a:cs typeface="Arial" panose="020B0604020202020204" pitchFamily="34" charset="0"/>
              </a:rPr>
              <a:t>rides</a:t>
            </a:r>
            <a:endParaRPr sz="2400" b="1" i="1" dirty="0">
              <a:solidFill>
                <a:srgbClr val="00296D"/>
              </a:solidFill>
              <a:latin typeface="Arial" panose="020B0604020202020204" pitchFamily="34" charset="0"/>
              <a:cs typeface="Arial" panose="020B0604020202020204" pitchFamily="34" charset="0"/>
            </a:endParaRPr>
          </a:p>
          <a:p>
            <a:pPr marL="242570" indent="-184785">
              <a:lnSpc>
                <a:spcPct val="100000"/>
              </a:lnSpc>
              <a:spcBef>
                <a:spcPts val="495"/>
              </a:spcBef>
              <a:buClr>
                <a:srgbClr val="0064B9"/>
              </a:buClr>
              <a:buFont typeface="Arial"/>
              <a:buChar char="•"/>
              <a:tabLst>
                <a:tab pos="243204" algn="l"/>
              </a:tabLst>
            </a:pPr>
            <a:r>
              <a:rPr sz="2400" b="1" i="1" spc="-5" dirty="0">
                <a:solidFill>
                  <a:srgbClr val="00296D"/>
                </a:solidFill>
                <a:latin typeface="Arial" panose="020B0604020202020204" pitchFamily="34" charset="0"/>
                <a:cs typeface="Arial" panose="020B0604020202020204" pitchFamily="34" charset="0"/>
              </a:rPr>
              <a:t>Playing with</a:t>
            </a:r>
            <a:r>
              <a:rPr sz="2400" b="1" i="1" spc="-30" dirty="0">
                <a:solidFill>
                  <a:srgbClr val="00296D"/>
                </a:solidFill>
                <a:latin typeface="Arial" panose="020B0604020202020204" pitchFamily="34" charset="0"/>
                <a:cs typeface="Arial" panose="020B0604020202020204" pitchFamily="34" charset="0"/>
              </a:rPr>
              <a:t> </a:t>
            </a:r>
            <a:r>
              <a:rPr sz="2400" b="1" i="1" spc="-5" dirty="0">
                <a:solidFill>
                  <a:srgbClr val="00296D"/>
                </a:solidFill>
                <a:latin typeface="Arial" panose="020B0604020202020204" pitchFamily="34" charset="0"/>
                <a:cs typeface="Arial" panose="020B0604020202020204" pitchFamily="34" charset="0"/>
              </a:rPr>
              <a:t>children</a:t>
            </a:r>
            <a:endParaRPr sz="2400" b="1" i="1" dirty="0">
              <a:solidFill>
                <a:srgbClr val="00296D"/>
              </a:solidFill>
              <a:latin typeface="Arial" panose="020B0604020202020204" pitchFamily="34" charset="0"/>
              <a:cs typeface="Arial" panose="020B0604020202020204" pitchFamily="34" charset="0"/>
            </a:endParaRPr>
          </a:p>
          <a:p>
            <a:pPr marL="196850" indent="-184150">
              <a:lnSpc>
                <a:spcPct val="100000"/>
              </a:lnSpc>
              <a:spcBef>
                <a:spcPts val="450"/>
              </a:spcBef>
              <a:buClr>
                <a:srgbClr val="0064B9"/>
              </a:buClr>
              <a:buFont typeface="Arial"/>
              <a:buChar char="•"/>
              <a:tabLst>
                <a:tab pos="197485" algn="l"/>
              </a:tabLst>
            </a:pPr>
            <a:r>
              <a:rPr lang="en-US" sz="2400" b="1" i="1" spc="-5" dirty="0">
                <a:solidFill>
                  <a:srgbClr val="00296D"/>
                </a:solidFill>
                <a:latin typeface="Arial" panose="020B0604020202020204" pitchFamily="34" charset="0"/>
                <a:cs typeface="Arial" panose="020B0604020202020204" pitchFamily="34" charset="0"/>
              </a:rPr>
              <a:t>Social Gatherings</a:t>
            </a:r>
          </a:p>
          <a:p>
            <a:pPr marL="196850" indent="-184150">
              <a:lnSpc>
                <a:spcPct val="100000"/>
              </a:lnSpc>
              <a:spcBef>
                <a:spcPts val="450"/>
              </a:spcBef>
              <a:buClr>
                <a:srgbClr val="0064B9"/>
              </a:buClr>
              <a:buFont typeface="Arial"/>
              <a:buChar char="•"/>
              <a:tabLst>
                <a:tab pos="197485" algn="l"/>
              </a:tabLst>
            </a:pPr>
            <a:r>
              <a:rPr lang="en-US" sz="2400" b="1" i="1" spc="-5" dirty="0">
                <a:solidFill>
                  <a:srgbClr val="00296D"/>
                </a:solidFill>
                <a:latin typeface="Arial" panose="020B0604020202020204" pitchFamily="34" charset="0"/>
                <a:cs typeface="Arial" panose="020B0604020202020204" pitchFamily="34" charset="0"/>
              </a:rPr>
              <a:t>Travel</a:t>
            </a:r>
            <a:endParaRPr lang="en-US" sz="2400" b="1" i="1" dirty="0">
              <a:solidFill>
                <a:srgbClr val="00296D"/>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F659403-1C8B-054C-907F-C70E53D33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193"/>
          <a:stretch/>
        </p:blipFill>
        <p:spPr>
          <a:xfrm>
            <a:off x="5045819" y="3117298"/>
            <a:ext cx="3409536" cy="1833465"/>
          </a:xfrm>
          <a:prstGeom prst="rect">
            <a:avLst/>
          </a:prstGeom>
          <a:effectLst>
            <a:innerShdw blurRad="63500" dist="50800" dir="13500000">
              <a:prstClr val="black">
                <a:alpha val="50000"/>
              </a:prstClr>
            </a:innerShdw>
          </a:effectLst>
        </p:spPr>
      </p:pic>
      <p:sp>
        <p:nvSpPr>
          <p:cNvPr id="9" name="object 6"/>
          <p:cNvSpPr/>
          <p:nvPr/>
        </p:nvSpPr>
        <p:spPr>
          <a:xfrm>
            <a:off x="3237246" y="3379337"/>
            <a:ext cx="2609092" cy="1739395"/>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2320090" y="3002949"/>
            <a:ext cx="1717674" cy="2062162"/>
          </a:xfrm>
          <a:prstGeom prst="rect">
            <a:avLst/>
          </a:prstGeom>
          <a:blipFill>
            <a:blip r:embed="rId8" cstate="print"/>
            <a:stretch>
              <a:fillRect/>
            </a:stretch>
          </a:blipFill>
          <a:effectLst>
            <a:innerShdw blurRad="63500" dist="50800" dir="13500000">
              <a:schemeClr val="bg1">
                <a:alpha val="50000"/>
              </a:schemeClr>
            </a:innerShdw>
          </a:effectLst>
        </p:spPr>
        <p:txBody>
          <a:bodyPr wrap="square" lIns="0" tIns="0" rIns="0" bIns="0" rtlCol="0"/>
          <a:lstStyle/>
          <a:p>
            <a:endParaRPr/>
          </a:p>
        </p:txBody>
      </p:sp>
      <p:sp>
        <p:nvSpPr>
          <p:cNvPr id="5" name="object 5"/>
          <p:cNvSpPr/>
          <p:nvPr/>
        </p:nvSpPr>
        <p:spPr>
          <a:xfrm>
            <a:off x="327217" y="3081338"/>
            <a:ext cx="2163632" cy="1312213"/>
          </a:xfrm>
          <a:prstGeom prst="rect">
            <a:avLst/>
          </a:prstGeom>
          <a:blipFill>
            <a:blip r:embed="rId9" cstate="print"/>
            <a:stretch>
              <a:fillRect/>
            </a:stretch>
          </a:blipFill>
          <a:effectLst>
            <a:innerShdw blurRad="63500" dist="50800" dir="13500000">
              <a:prstClr val="black">
                <a:alpha val="50000"/>
              </a:prstClr>
            </a:innerShdw>
          </a:effectLst>
        </p:spPr>
        <p:txBody>
          <a:bodyPr wrap="square" lIns="0" tIns="0" rIns="0" bIns="0" rtlCol="0"/>
          <a:lstStyle/>
          <a:p>
            <a:endParaRPr/>
          </a:p>
        </p:txBody>
      </p:sp>
      <p:pic>
        <p:nvPicPr>
          <p:cNvPr id="6" name="8.mp3" descr="8.mp3">
            <a:hlinkClick r:id="" action="ppaction://media"/>
            <a:extLst>
              <a:ext uri="{FF2B5EF4-FFF2-40B4-BE49-F238E27FC236}">
                <a16:creationId xmlns:a16="http://schemas.microsoft.com/office/drawing/2014/main" id="{1BBF8641-0E17-D640-AA57-92A96F6CD2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0600" y="4823763"/>
            <a:ext cx="254000" cy="25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15"/>
    </mc:Choice>
    <mc:Fallback xmlns="">
      <p:transition spd="slow" advTm="17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6456" y="235625"/>
            <a:ext cx="4486348" cy="2031325"/>
          </a:xfrm>
        </p:spPr>
        <p:txBody>
          <a:bodyPr/>
          <a:lstStyle/>
          <a:p>
            <a:pPr algn="r"/>
            <a:r>
              <a:rPr lang="en-US" sz="4400" dirty="0">
                <a:solidFill>
                  <a:schemeClr val="bg1"/>
                </a:solidFill>
                <a:latin typeface="Arial" panose="020B0604020202020204" pitchFamily="34" charset="0"/>
                <a:cs typeface="Arial" panose="020B0604020202020204" pitchFamily="34" charset="0"/>
              </a:rPr>
              <a:t>Diet &amp;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Exercise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Alone</a:t>
            </a:r>
          </a:p>
        </p:txBody>
      </p:sp>
      <p:sp>
        <p:nvSpPr>
          <p:cNvPr id="3" name="Text Placeholder 2"/>
          <p:cNvSpPr>
            <a:spLocks noGrp="1"/>
          </p:cNvSpPr>
          <p:nvPr>
            <p:ph type="body" idx="1"/>
          </p:nvPr>
        </p:nvSpPr>
        <p:spPr>
          <a:xfrm>
            <a:off x="304800" y="209550"/>
            <a:ext cx="5257800" cy="738664"/>
          </a:xfrm>
        </p:spPr>
        <p:txBody>
          <a:bodyPr/>
          <a:lstStyle/>
          <a:p>
            <a:pPr algn="ctr"/>
            <a:r>
              <a:rPr lang="en-US" sz="2400" dirty="0">
                <a:solidFill>
                  <a:srgbClr val="00296D"/>
                </a:solidFill>
                <a:latin typeface="Arial" panose="020B0604020202020204" pitchFamily="34" charset="0"/>
                <a:cs typeface="Arial" panose="020B0604020202020204" pitchFamily="34" charset="0"/>
              </a:rPr>
              <a:t>Genetics &amp; hormones prevent diet and exercise from working by themselves.</a:t>
            </a:r>
          </a:p>
        </p:txBody>
      </p:sp>
      <p:pic>
        <p:nvPicPr>
          <p:cNvPr id="4" name="Picture 3">
            <a:extLst>
              <a:ext uri="{FF2B5EF4-FFF2-40B4-BE49-F238E27FC236}">
                <a16:creationId xmlns:a16="http://schemas.microsoft.com/office/drawing/2014/main" id="{BD5AD9BE-AA98-454C-930C-8B9A1F2054F8}"/>
              </a:ext>
            </a:extLst>
          </p:cNvPr>
          <p:cNvPicPr>
            <a:picLocks noChangeAspect="1"/>
          </p:cNvPicPr>
          <p:nvPr/>
        </p:nvPicPr>
        <p:blipFill rotWithShape="1">
          <a:blip r:embed="rId6"/>
          <a:srcRect l="11863" r="1998" b="-3"/>
          <a:stretch/>
        </p:blipFill>
        <p:spPr>
          <a:xfrm>
            <a:off x="1143000" y="1123950"/>
            <a:ext cx="3881210" cy="3762376"/>
          </a:xfrm>
          <a:prstGeom prst="rect">
            <a:avLst/>
          </a:prstGeom>
          <a:effectLst>
            <a:innerShdw blurRad="63500" dist="50800" dir="16200000">
              <a:prstClr val="black">
                <a:alpha val="0"/>
              </a:prstClr>
            </a:innerShdw>
          </a:effectLst>
        </p:spPr>
      </p:pic>
      <p:pic>
        <p:nvPicPr>
          <p:cNvPr id="6" name="9.mp3" descr="9.mp3">
            <a:hlinkClick r:id="" action="ppaction://media"/>
            <a:extLst>
              <a:ext uri="{FF2B5EF4-FFF2-40B4-BE49-F238E27FC236}">
                <a16:creationId xmlns:a16="http://schemas.microsoft.com/office/drawing/2014/main" id="{00AF056D-DF1A-C946-B75C-FFD30D7614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22804" y="4857750"/>
            <a:ext cx="254000" cy="254000"/>
          </a:xfrm>
          <a:prstGeom prst="rect">
            <a:avLst/>
          </a:prstGeom>
        </p:spPr>
      </p:pic>
    </p:spTree>
    <p:extLst>
      <p:ext uri="{BB962C8B-B14F-4D97-AF65-F5344CB8AC3E}">
        <p14:creationId xmlns:p14="http://schemas.microsoft.com/office/powerpoint/2010/main" val="269947180"/>
      </p:ext>
    </p:extLst>
  </p:cSld>
  <p:clrMapOvr>
    <a:masterClrMapping/>
  </p:clrMapOvr>
  <mc:AlternateContent xmlns:mc="http://schemas.openxmlformats.org/markup-compatibility/2006" xmlns:p14="http://schemas.microsoft.com/office/powerpoint/2010/main">
    <mc:Choice Requires="p14">
      <p:transition spd="slow" p14:dur="2000" advTm="18649"/>
    </mc:Choice>
    <mc:Fallback xmlns="">
      <p:transition spd="slow" advTm="18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5|4.6|3.6"/>
</p:tagLst>
</file>

<file path=ppt/tags/tag2.xml><?xml version="1.0" encoding="utf-8"?>
<p:tagLst xmlns:a="http://schemas.openxmlformats.org/drawingml/2006/main" xmlns:r="http://schemas.openxmlformats.org/officeDocument/2006/relationships" xmlns:p="http://schemas.openxmlformats.org/presentationml/2006/main">
  <p:tag name="TIMING" val="|4.5|4.1|3.4|4.5|5.2|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19054</TotalTime>
  <Words>4356</Words>
  <Application>Microsoft Macintosh PowerPoint</Application>
  <PresentationFormat>On-screen Show (16:9)</PresentationFormat>
  <Paragraphs>446</Paragraphs>
  <Slides>38</Slides>
  <Notes>38</Notes>
  <HiddenSlides>0</HiddenSlides>
  <MMClips>38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Arial Narrow</vt:lpstr>
      <vt:lpstr>Avenir</vt:lpstr>
      <vt:lpstr>Avenir Black</vt:lpstr>
      <vt:lpstr>Calibri</vt:lpstr>
      <vt:lpstr>Calibri Light</vt:lpstr>
      <vt:lpstr>Tahoma</vt:lpstr>
      <vt:lpstr>Times New Roman</vt:lpstr>
      <vt:lpstr>Office Theme</vt:lpstr>
      <vt:lpstr>1_Office Theme</vt:lpstr>
      <vt:lpstr>PowerPoint Presentation</vt:lpstr>
      <vt:lpstr>Today’s Goals</vt:lpstr>
      <vt:lpstr>PowerPoint Presentation</vt:lpstr>
      <vt:lpstr>PowerPoint Presentation</vt:lpstr>
      <vt:lpstr>Why Do We Care?</vt:lpstr>
      <vt:lpstr>What is Your  Body Mass  Index?</vt:lpstr>
      <vt:lpstr>PowerPoint Presentation</vt:lpstr>
      <vt:lpstr>How Does  Weight  Affect  Your Life?</vt:lpstr>
      <vt:lpstr>Diet &amp;  Exercise  Alone</vt:lpstr>
      <vt:lpstr>Weight  Loss</vt:lpstr>
      <vt:lpstr>PowerPoint Presentation</vt:lpstr>
      <vt:lpstr>PowerPoint Presentation</vt:lpstr>
      <vt:lpstr>PowerPoint Presentation</vt:lpstr>
      <vt:lpstr>PowerPoint Presentation</vt:lpstr>
      <vt:lpstr>Who is a  Candidate for Surgery?</vt:lpstr>
      <vt:lpstr>Laparoscopic Surgery Options</vt:lpstr>
      <vt:lpstr>Laparoscopic Adjustable Gastric Banding</vt:lpstr>
      <vt:lpstr>Laparoscopic Adjustable Gastric Banding</vt:lpstr>
      <vt:lpstr>Laparoscopic Sleeve Gastrectomy</vt:lpstr>
      <vt:lpstr>Laparoscopic Sleeve Gastrectomy</vt:lpstr>
      <vt:lpstr>Laparoscopic Sleeve Gastrectomy</vt:lpstr>
      <vt:lpstr>Laparoscopic  Roux-en-Y Gastric Bypass </vt:lpstr>
      <vt:lpstr>Laparoscopic  Roux-en-Y Gastric Bypass </vt:lpstr>
      <vt:lpstr>Laparoscopic  Roux-en-Y Gastric Bypass </vt:lpstr>
      <vt:lpstr>Bilio-pancreatic Diversion with Duodenal Switch</vt:lpstr>
      <vt:lpstr>Bilio-pancreatic Diversion with Duodenal Switch</vt:lpstr>
      <vt:lpstr>Single Anastomosis Duodeno-ileal Bypass with Sleeve Gastrectomy </vt:lpstr>
      <vt:lpstr>Single Anastomosis Duodeno-ileal Bypass with Sleeve Gastrectomy </vt:lpstr>
      <vt:lpstr>PowerPoint Presentation</vt:lpstr>
      <vt:lpstr>PowerPoint Presentation</vt:lpstr>
      <vt:lpstr>Am I  Safe for Surgery?</vt:lpstr>
      <vt:lpstr>Expectations  for Surgery</vt:lpstr>
      <vt:lpstr>After Surgery</vt:lpstr>
      <vt:lpstr>The  Surgery  Team</vt:lpstr>
      <vt:lpstr>The  Surgery  Team</vt:lpstr>
      <vt:lpstr>PowerPoint Presentation</vt:lpstr>
      <vt:lpstr>Long Term  Outcomes</vt:lpstr>
      <vt:lpstr>Are You Ready?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Rickesha Wilson</dc:creator>
  <cp:lastModifiedBy>James Osterhout</cp:lastModifiedBy>
  <cp:revision>280</cp:revision>
  <dcterms:created xsi:type="dcterms:W3CDTF">2020-04-22T12:04:12Z</dcterms:created>
  <dcterms:modified xsi:type="dcterms:W3CDTF">2022-06-17T19:02:53Z</dcterms:modified>
</cp:coreProperties>
</file>